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1" r:id="rId3"/>
    <p:sldId id="290" r:id="rId4"/>
    <p:sldId id="291" r:id="rId5"/>
    <p:sldId id="262" r:id="rId6"/>
    <p:sldId id="286" r:id="rId7"/>
    <p:sldId id="277" r:id="rId8"/>
    <p:sldId id="264" r:id="rId9"/>
    <p:sldId id="283" r:id="rId10"/>
    <p:sldId id="284" r:id="rId11"/>
    <p:sldId id="263" r:id="rId12"/>
    <p:sldId id="288" r:id="rId13"/>
    <p:sldId id="280" r:id="rId14"/>
    <p:sldId id="276"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8"/>
    <p:restoredTop sz="70611"/>
  </p:normalViewPr>
  <p:slideViewPr>
    <p:cSldViewPr snapToGrid="0">
      <p:cViewPr varScale="1">
        <p:scale>
          <a:sx n="65" d="100"/>
          <a:sy n="65" d="100"/>
        </p:scale>
        <p:origin x="166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EAB25-7F39-8E48-B3AC-BBF87A158611}"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0D09-F36F-8B42-A1B3-C673DA728D1F}" type="slidenum">
              <a:rPr kumimoji="1" lang="ja-JP" altLang="en-US" smtClean="0"/>
              <a:t>‹#›</a:t>
            </a:fld>
            <a:endParaRPr kumimoji="1" lang="ja-JP" altLang="en-US"/>
          </a:p>
        </p:txBody>
      </p:sp>
    </p:spTree>
    <p:extLst>
      <p:ext uri="{BB962C8B-B14F-4D97-AF65-F5344CB8AC3E}">
        <p14:creationId xmlns:p14="http://schemas.microsoft.com/office/powerpoint/2010/main" val="33826052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r>
              <a:rPr lang="ja-JP" altLang="en-US" sz="1800" kern="100">
                <a:effectLst/>
                <a:latin typeface="Century" panose="02040604050505020304" pitchFamily="18" charset="0"/>
                <a:ea typeface="ＭＳ ゴシック" panose="020B0609070205080204" pitchFamily="49" charset="-128"/>
                <a:cs typeface="Times New Roman" panose="02020603050405020304" pitchFamily="18" charset="0"/>
              </a:rPr>
              <a:t>これから、</a:t>
            </a:r>
            <a:r>
              <a:rPr lang="ja-JP" altLang="ja-JP" sz="1800" kern="100">
                <a:effectLst/>
                <a:latin typeface="Century" panose="02040604050505020304" pitchFamily="18" charset="0"/>
                <a:ea typeface="ＭＳ ゴシック" panose="020B0609070205080204" pitchFamily="49" charset="-128"/>
                <a:cs typeface="Times New Roman" panose="02020603050405020304" pitchFamily="18" charset="0"/>
              </a:rPr>
              <a:t>画像超解像と標本化定理に基づく画像拡大の</a:t>
            </a:r>
            <a:endPar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endParaRPr>
          </a:p>
          <a:p>
            <a:pPr algn="ctr"/>
            <a:r>
              <a:rPr lang="ja-JP" altLang="ja-JP" sz="1800" kern="100">
                <a:effectLst/>
                <a:latin typeface="Century" panose="02040604050505020304" pitchFamily="18" charset="0"/>
                <a:ea typeface="ＭＳ ゴシック" panose="020B0609070205080204" pitchFamily="49" charset="-128"/>
                <a:cs typeface="Times New Roman" panose="02020603050405020304" pitchFamily="18" charset="0"/>
              </a:rPr>
              <a:t>比較に関する</a:t>
            </a:r>
            <a:r>
              <a:rPr lang="ja-JP" altLang="ja-JP" sz="1800" kern="10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研究</a:t>
            </a:r>
            <a:r>
              <a:rPr kumimoji="1" lang="ja-JP" altLang="en-US" sz="1800" b="0" kern="100">
                <a:solidFill>
                  <a:srgbClr val="000000"/>
                </a:solidFill>
                <a:effectLst/>
                <a:latin typeface="Century" panose="02040604050505020304" pitchFamily="18" charset="0"/>
                <a:ea typeface="ＭＳ 明朝" panose="02020609040205080304" pitchFamily="49" charset="-128"/>
                <a:cs typeface="Times New Roman" panose="02020603050405020304" pitchFamily="18" charset="0"/>
              </a:rPr>
              <a:t>について、</a:t>
            </a:r>
            <a:endParaRPr kumimoji="1" lang="en-US" altLang="ja-JP" sz="1800" b="0" kern="100" dirty="0">
              <a:solidFill>
                <a:srgbClr val="000000"/>
              </a:solidFill>
              <a:effectLst/>
              <a:latin typeface="Century" panose="02040604050505020304" pitchFamily="18" charset="0"/>
              <a:ea typeface="ＭＳ 明朝" panose="02020609040205080304" pitchFamily="49" charset="-128"/>
              <a:cs typeface="Times New Roman" panose="02020603050405020304" pitchFamily="18" charset="0"/>
            </a:endParaRPr>
          </a:p>
          <a:p>
            <a:pPr algn="ctr"/>
            <a:r>
              <a:rPr kumimoji="1" lang="ja-JP" altLang="en-US" sz="1800" b="0" kern="100">
                <a:solidFill>
                  <a:srgbClr val="000000"/>
                </a:solidFill>
                <a:effectLst/>
                <a:latin typeface="Century" panose="02040604050505020304" pitchFamily="18" charset="0"/>
                <a:ea typeface="ＭＳ 明朝" panose="02020609040205080304" pitchFamily="49" charset="-128"/>
                <a:cs typeface="Times New Roman" panose="02020603050405020304" pitchFamily="18" charset="0"/>
              </a:rPr>
              <a:t>狩野研究室の脇益朋也が発表します</a:t>
            </a:r>
            <a:r>
              <a:rPr kumimoji="1" lang="ja-JP" altLang="en-US" sz="1200" b="1"/>
              <a:t>。</a:t>
            </a:r>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a:t>
            </a:fld>
            <a:endParaRPr kumimoji="1" lang="ja-JP" altLang="en-US"/>
          </a:p>
        </p:txBody>
      </p:sp>
    </p:spTree>
    <p:extLst>
      <p:ext uri="{BB962C8B-B14F-4D97-AF65-F5344CB8AC3E}">
        <p14:creationId xmlns:p14="http://schemas.microsoft.com/office/powerpoint/2010/main" val="39903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もう１つ画質評価に差がない部分について表示しました。これは</a:t>
            </a:r>
            <a:r>
              <a:rPr kumimoji="1" lang="en-US" altLang="ja-JP" dirty="0"/>
              <a:t>pepper</a:t>
            </a:r>
            <a:r>
              <a:rPr kumimoji="1" lang="ja-JP" altLang="en-US"/>
              <a:t>の色の変化がほとんどない部分です。</a:t>
            </a:r>
            <a:endParaRPr kumimoji="1" lang="en-US" altLang="ja-JP" dirty="0"/>
          </a:p>
          <a:p>
            <a:r>
              <a:rPr kumimoji="1" lang="ja-JP" altLang="en-US"/>
              <a:t>このグラフは単純に、原画像で色の画素値の変化がほとんどないため、どの補間を使ったとしても差が現れていないことがわかります。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10</a:t>
            </a:fld>
            <a:endParaRPr kumimoji="1" lang="ja-JP" altLang="en-US"/>
          </a:p>
        </p:txBody>
      </p:sp>
    </p:spTree>
    <p:extLst>
      <p:ext uri="{BB962C8B-B14F-4D97-AF65-F5344CB8AC3E}">
        <p14:creationId xmlns:p14="http://schemas.microsoft.com/office/powerpoint/2010/main" val="219007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次に画質評価に差がある部分について表示しました。</a:t>
            </a:r>
            <a:endParaRPr kumimoji="1" lang="en-US" altLang="ja-JP" dirty="0"/>
          </a:p>
          <a:p>
            <a:r>
              <a:rPr kumimoji="1" lang="ja-JP" altLang="en-US"/>
              <a:t>これは</a:t>
            </a:r>
            <a:r>
              <a:rPr kumimoji="1" lang="en-US" altLang="ja-JP" dirty="0" err="1"/>
              <a:t>lena</a:t>
            </a:r>
            <a:r>
              <a:rPr kumimoji="1" lang="ja-JP" altLang="en-US"/>
              <a:t>の目の横の髪の毛の部分です。</a:t>
            </a:r>
            <a:endParaRPr kumimoji="1" lang="en-US" altLang="ja-JP" dirty="0"/>
          </a:p>
          <a:p>
            <a:r>
              <a:rPr kumimoji="1" lang="ja-JP" altLang="en-US"/>
              <a:t>原画像では画素値の小さい変化が２回あり、その後に、大きな変化（エッジの部分）があります。</a:t>
            </a:r>
            <a:endParaRPr kumimoji="1" lang="en-US" altLang="ja-JP" dirty="0"/>
          </a:p>
          <a:p>
            <a:r>
              <a:rPr kumimoji="1" lang="ja-JP" altLang="en-US"/>
              <a:t>縮小画像で、平滑化されており、小さなな変化も大きな変化もなくなってしまっている。</a:t>
            </a:r>
            <a:endParaRPr kumimoji="1" lang="en-US" altLang="ja-JP" dirty="0"/>
          </a:p>
          <a:p>
            <a:r>
              <a:rPr kumimoji="1" lang="ja-JP" altLang="en-US"/>
              <a:t>そのため、バイキュービック補間では縮小画像に沿う形で補間されており、原画像を再現できていないことがわかる。</a:t>
            </a:r>
            <a:endParaRPr kumimoji="1" lang="en-US" altLang="ja-JP" dirty="0"/>
          </a:p>
          <a:p>
            <a:r>
              <a:rPr kumimoji="1" lang="ja-JP" altLang="en-US"/>
              <a:t>それとは違い</a:t>
            </a:r>
            <a:r>
              <a:rPr kumimoji="1" lang="en-US" altLang="ja-JP" dirty="0"/>
              <a:t>waifu2x</a:t>
            </a:r>
            <a:r>
              <a:rPr kumimoji="1" lang="ja-JP" altLang="en-US"/>
              <a:t>では</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11</a:t>
            </a:fld>
            <a:endParaRPr kumimoji="1" lang="ja-JP" altLang="en-US"/>
          </a:p>
        </p:txBody>
      </p:sp>
    </p:spTree>
    <p:extLst>
      <p:ext uri="{BB962C8B-B14F-4D97-AF65-F5344CB8AC3E}">
        <p14:creationId xmlns:p14="http://schemas.microsoft.com/office/powerpoint/2010/main" val="310100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a:t>
            </a:r>
            <a:r>
              <a:rPr kumimoji="1" lang="en-US" altLang="ja-JP" dirty="0"/>
              <a:t>mandrill</a:t>
            </a:r>
            <a:r>
              <a:rPr kumimoji="1" lang="ja-JP" altLang="en-US"/>
              <a:t>の目の下の部分で、これもエッジのある部分です。</a:t>
            </a:r>
            <a:endParaRPr kumimoji="1" lang="en-US" altLang="ja-JP" dirty="0"/>
          </a:p>
          <a:p>
            <a:r>
              <a:rPr kumimoji="1" lang="ja-JP" altLang="en-US"/>
              <a:t>右のグラフで、原画像は小刻みな変化があり、その後の大きな変化があります。</a:t>
            </a:r>
            <a:endParaRPr kumimoji="1" lang="en-US" altLang="ja-JP" dirty="0"/>
          </a:p>
          <a:p>
            <a:r>
              <a:rPr kumimoji="1" lang="ja-JP" altLang="en-US"/>
              <a:t>これについても縮小画像では平滑化の影響などで原画像を再現できていませんが、</a:t>
            </a:r>
            <a:r>
              <a:rPr kumimoji="1" lang="en-US" altLang="ja-JP" dirty="0"/>
              <a:t>waifu2x</a:t>
            </a:r>
            <a:r>
              <a:rPr kumimoji="1" lang="ja-JP" altLang="en-US"/>
              <a:t>では中央のエッジ部分では原画像を再現できています。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12</a:t>
            </a:fld>
            <a:endParaRPr kumimoji="1" lang="ja-JP" altLang="en-US"/>
          </a:p>
        </p:txBody>
      </p:sp>
    </p:spTree>
    <p:extLst>
      <p:ext uri="{BB962C8B-B14F-4D97-AF65-F5344CB8AC3E}">
        <p14:creationId xmlns:p14="http://schemas.microsoft.com/office/powerpoint/2010/main" val="275064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a:t>
            </a:r>
            <a:r>
              <a:rPr kumimoji="1" lang="en-US" altLang="ja-JP" dirty="0"/>
              <a:t>pepper</a:t>
            </a:r>
            <a:r>
              <a:rPr kumimoji="1" lang="ja-JP" altLang="en-US"/>
              <a:t>の横方向にエッジがある部分です。</a:t>
            </a:r>
            <a:endParaRPr kumimoji="1" lang="en-US" altLang="ja-JP" dirty="0"/>
          </a:p>
          <a:p>
            <a:r>
              <a:rPr kumimoji="1" lang="ja-JP" altLang="en-US"/>
              <a:t>グラフの原画像では、小刻みな変化はあるが、滑らかに画素値が小さくなるような変化が続いています。</a:t>
            </a:r>
            <a:endParaRPr kumimoji="1" lang="en-US" altLang="ja-JP" dirty="0"/>
          </a:p>
          <a:p>
            <a:r>
              <a:rPr kumimoji="1" lang="ja-JP" altLang="en-US"/>
              <a:t>しかし、縮小画像では原画像よりもかなり高い値になってしまっています。これはエッジ部分の上下に高い画素と低い画素があり、縮小時に高い画素を参照しているためです。</a:t>
            </a:r>
            <a:endParaRPr kumimoji="1" lang="en-US" altLang="ja-JP" dirty="0"/>
          </a:p>
          <a:p>
            <a:r>
              <a:rPr kumimoji="1" lang="ja-JP" altLang="en-US"/>
              <a:t>その影響でバイキュービック補間も原画像から離れていて、再現できていない。</a:t>
            </a:r>
            <a:endParaRPr kumimoji="1" lang="en-US" altLang="ja-JP" dirty="0"/>
          </a:p>
          <a:p>
            <a:r>
              <a:rPr kumimoji="1" lang="en-US" altLang="ja-JP" dirty="0"/>
              <a:t>waifu2x</a:t>
            </a:r>
            <a:r>
              <a:rPr kumimoji="1" lang="ja-JP" altLang="en-US"/>
              <a:t>では原画像に沿う形で補間されており、再現できていることがわかります。</a:t>
            </a:r>
            <a:endParaRPr kumimoji="1" lang="en-US" altLang="ja-JP" dirty="0"/>
          </a:p>
          <a:p>
            <a:endParaRPr kumimoji="1" lang="en-US" altLang="ja-JP" dirty="0"/>
          </a:p>
          <a:p>
            <a:r>
              <a:rPr kumimoji="1" lang="ja-JP" altLang="en-US"/>
              <a:t>縮小画像の画素値が高くなっている理由とエッジ部分で</a:t>
            </a:r>
            <a:r>
              <a:rPr kumimoji="1" lang="en-US" altLang="ja-JP" dirty="0"/>
              <a:t>waifu2x</a:t>
            </a:r>
            <a:r>
              <a:rPr kumimoji="1" lang="ja-JP" altLang="en-US"/>
              <a:t>が急峻な形になっていることを説明する。。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13</a:t>
            </a:fld>
            <a:endParaRPr kumimoji="1" lang="ja-JP" altLang="en-US"/>
          </a:p>
        </p:txBody>
      </p:sp>
    </p:spTree>
    <p:extLst>
      <p:ext uri="{BB962C8B-B14F-4D97-AF65-F5344CB8AC3E}">
        <p14:creationId xmlns:p14="http://schemas.microsoft.com/office/powerpoint/2010/main" val="380179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結果、得られた成果としては、</a:t>
            </a:r>
            <a:r>
              <a:rPr lang="en-US" altLang="ja-JP" kern="100" dirty="0">
                <a:solidFill>
                  <a:srgbClr val="000000"/>
                </a:solidFill>
                <a:effectLst/>
                <a:latin typeface="ＭＳ 明朝" panose="02020609040205080304" pitchFamily="49" charset="-128"/>
                <a:cs typeface="Times New Roman" panose="02020603050405020304" pitchFamily="18" charset="0"/>
              </a:rPr>
              <a:t>waifu2x</a:t>
            </a:r>
            <a:r>
              <a:rPr lang="ja-JP" altLang="ja-JP" kern="100">
                <a:solidFill>
                  <a:srgbClr val="000000"/>
                </a:solidFill>
                <a:effectLst/>
                <a:ea typeface="ＭＳ 明朝" panose="02020609040205080304" pitchFamily="49" charset="-128"/>
                <a:cs typeface="Times New Roman" panose="02020603050405020304" pitchFamily="18" charset="0"/>
              </a:rPr>
              <a:t>の超解像による拡大方法には</a:t>
            </a:r>
            <a:r>
              <a:rPr lang="ja-JP" altLang="en-US" kern="100">
                <a:solidFill>
                  <a:srgbClr val="000000"/>
                </a:solidFill>
                <a:effectLst/>
                <a:ea typeface="ＭＳ 明朝" panose="02020609040205080304" pitchFamily="49" charset="-128"/>
                <a:cs typeface="Times New Roman" panose="02020603050405020304" pitchFamily="18" charset="0"/>
              </a:rPr>
              <a:t>、</a:t>
            </a:r>
            <a:r>
              <a:rPr lang="ja-JP" altLang="ja-JP" kern="100">
                <a:solidFill>
                  <a:srgbClr val="000000"/>
                </a:solidFill>
                <a:effectLst/>
                <a:ea typeface="ＭＳ 明朝" panose="02020609040205080304" pitchFamily="49" charset="-128"/>
                <a:cs typeface="Times New Roman" panose="02020603050405020304" pitchFamily="18" charset="0"/>
              </a:rPr>
              <a:t>エッジ部分でより高精度な補間をする</a:t>
            </a:r>
            <a:r>
              <a:rPr lang="ja-JP" altLang="ja-JP" sz="1400" kern="100">
                <a:solidFill>
                  <a:srgbClr val="000000"/>
                </a:solidFill>
                <a:effectLst/>
                <a:ea typeface="ＭＳ 明朝" panose="02020609040205080304" pitchFamily="49" charset="-128"/>
                <a:cs typeface="Times New Roman" panose="02020603050405020304" pitchFamily="18" charset="0"/>
              </a:rPr>
              <a:t>こと</a:t>
            </a:r>
            <a:r>
              <a:rPr lang="ja-JP" altLang="ja-JP" kern="100">
                <a:solidFill>
                  <a:srgbClr val="000000"/>
                </a:solidFill>
                <a:effectLst/>
                <a:ea typeface="ＭＳ 明朝" panose="02020609040205080304" pitchFamily="49" charset="-128"/>
                <a:cs typeface="Times New Roman" panose="02020603050405020304" pitchFamily="18" charset="0"/>
              </a:rPr>
              <a:t>ができる性質があると</a:t>
            </a:r>
            <a:r>
              <a:rPr lang="ja-JP" altLang="en-US" kern="100">
                <a:solidFill>
                  <a:srgbClr val="000000"/>
                </a:solidFill>
                <a:effectLst/>
                <a:ea typeface="ＭＳ 明朝" panose="02020609040205080304" pitchFamily="49" charset="-128"/>
                <a:cs typeface="Times New Roman" panose="02020603050405020304" pitchFamily="18" charset="0"/>
              </a:rPr>
              <a:t>わかった。</a:t>
            </a:r>
            <a:endParaRPr lang="en-US" altLang="ja-JP" kern="100" dirty="0">
              <a:solidFill>
                <a:srgbClr val="000000"/>
              </a:solidFill>
              <a:effectLst/>
              <a:ea typeface="ＭＳ 明朝" panose="02020609040205080304" pitchFamily="49" charset="-128"/>
              <a:cs typeface="Times New Roman" panose="02020603050405020304" pitchFamily="18" charset="0"/>
            </a:endParaRPr>
          </a:p>
          <a:p>
            <a:endParaRPr lang="en-US" altLang="ja-JP" kern="100" dirty="0">
              <a:solidFill>
                <a:srgbClr val="000000"/>
              </a:solidFill>
              <a:effectLst/>
              <a:ea typeface="ＭＳ 明朝" panose="02020609040205080304" pitchFamily="49" charset="-128"/>
              <a:cs typeface="Times New Roman" panose="02020603050405020304" pitchFamily="18" charset="0"/>
            </a:endParaRPr>
          </a:p>
          <a:p>
            <a:r>
              <a:rPr lang="ja-JP" altLang="en-US" kern="100">
                <a:solidFill>
                  <a:srgbClr val="000000"/>
                </a:solidFill>
                <a:effectLst/>
                <a:ea typeface="ＭＳ 明朝" panose="02020609040205080304" pitchFamily="49" charset="-128"/>
                <a:cs typeface="Times New Roman" panose="02020603050405020304" pitchFamily="18" charset="0"/>
              </a:rPr>
              <a:t>また、今後の課題として、</a:t>
            </a:r>
            <a:r>
              <a:rPr lang="en-US" altLang="ja-JP" kern="100" dirty="0">
                <a:solidFill>
                  <a:srgbClr val="000000"/>
                </a:solidFill>
                <a:effectLst/>
                <a:ea typeface="ＭＳ 明朝" panose="02020609040205080304" pitchFamily="49" charset="-128"/>
                <a:cs typeface="Times New Roman" panose="02020603050405020304" pitchFamily="18" charset="0"/>
              </a:rPr>
              <a:t>waifu2x</a:t>
            </a:r>
            <a:r>
              <a:rPr lang="ja-JP" altLang="en-US" kern="100">
                <a:solidFill>
                  <a:srgbClr val="000000"/>
                </a:solidFill>
                <a:effectLst/>
                <a:ea typeface="ＭＳ 明朝" panose="02020609040205080304" pitchFamily="49" charset="-128"/>
                <a:cs typeface="Times New Roman" panose="02020603050405020304" pitchFamily="18" charset="0"/>
              </a:rPr>
              <a:t>がエッジ部分でどのような補間を行っているため、精度が上がっているかをより詳細に分析する必要があると思いました。</a:t>
            </a:r>
            <a:br>
              <a:rPr lang="en-US" altLang="ja-JP" kern="100" dirty="0">
                <a:solidFill>
                  <a:srgbClr val="000000"/>
                </a:solidFill>
                <a:effectLst/>
                <a:ea typeface="ＭＳ 明朝" panose="02020609040205080304" pitchFamily="49" charset="-128"/>
                <a:cs typeface="Times New Roman" panose="02020603050405020304" pitchFamily="18" charset="0"/>
              </a:rPr>
            </a:br>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14</a:t>
            </a:fld>
            <a:endParaRPr kumimoji="1" lang="ja-JP" altLang="en-US"/>
          </a:p>
        </p:txBody>
      </p:sp>
    </p:spTree>
    <p:extLst>
      <p:ext uri="{BB962C8B-B14F-4D97-AF65-F5344CB8AC3E}">
        <p14:creationId xmlns:p14="http://schemas.microsoft.com/office/powerpoint/2010/main" val="344922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まず、画像の拡大とは、画像の画素と画素の間に新しい画素を追加し、画素数を増やすことです。</a:t>
            </a:r>
            <a:endParaRPr kumimoji="1" lang="en-US" altLang="ja-JP" dirty="0"/>
          </a:p>
          <a:p>
            <a:r>
              <a:rPr kumimoji="1" lang="ja-JP" altLang="en-US"/>
              <a:t>その時に、その増えた分の画素値は当然補う必要があります。</a:t>
            </a:r>
            <a:endParaRPr kumimoji="1" lang="en-US" altLang="ja-JP" dirty="0"/>
          </a:p>
          <a:p>
            <a:r>
              <a:rPr kumimoji="1" lang="ja-JP" altLang="en-US"/>
              <a:t>その画素を補う方法として、標本化定理に基づく補間と超解像があります。</a:t>
            </a:r>
            <a:endParaRPr kumimoji="1" lang="en-US" altLang="ja-JP" dirty="0"/>
          </a:p>
          <a:p>
            <a:r>
              <a:rPr kumimoji="1" lang="ja-JP" altLang="en-US"/>
              <a:t>標本化定理に基づく補間の具体的な手法としては、</a:t>
            </a:r>
            <a:r>
              <a:rPr lang="ja-JP" altLang="en-US"/>
              <a:t>最近傍補間、バイリニア補間、バイキュービック補間が一般的にあります。これらは原画像にない周波数成分を出すことはできないです。</a:t>
            </a:r>
            <a:endParaRPr lang="en-US" altLang="ja-JP" dirty="0"/>
          </a:p>
          <a:p>
            <a:endParaRPr kumimoji="1" lang="en-US" altLang="ja-JP" dirty="0"/>
          </a:p>
          <a:p>
            <a:r>
              <a:rPr kumimoji="1" lang="ja-JP" altLang="en-US"/>
              <a:t>超解像は標本化定理に基づかない補間方法で、原画像に存在しない周波数成分を生成することができる方法です。</a:t>
            </a:r>
            <a:endParaRPr kumimoji="1" lang="en-US" altLang="ja-JP" dirty="0"/>
          </a:p>
          <a:p>
            <a:r>
              <a:rPr kumimoji="1" lang="ja-JP" altLang="en-US"/>
              <a:t>超解像にはいくつもの手法があります。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2</a:t>
            </a:fld>
            <a:endParaRPr kumimoji="1" lang="ja-JP" altLang="en-US"/>
          </a:p>
        </p:txBody>
      </p:sp>
    </p:spTree>
    <p:extLst>
      <p:ext uri="{BB962C8B-B14F-4D97-AF65-F5344CB8AC3E}">
        <p14:creationId xmlns:p14="http://schemas.microsoft.com/office/powerpoint/2010/main" val="277719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そのうちの１つに合志の超解像があります。合志の超解像は、入力画像をバイキュービック補間で拡大した後に、ハイパスフィルタを用いて、高周波成分を取り出し、それを３乗し、最後に入力画像と合成することで、入力画像以上の高周波成分を作り出す方法で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3</a:t>
            </a:fld>
            <a:endParaRPr kumimoji="1" lang="ja-JP" altLang="en-US"/>
          </a:p>
        </p:txBody>
      </p:sp>
    </p:spTree>
    <p:extLst>
      <p:ext uri="{BB962C8B-B14F-4D97-AF65-F5344CB8AC3E}">
        <p14:creationId xmlns:p14="http://schemas.microsoft.com/office/powerpoint/2010/main" val="17100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もう１つの超解像の手法として</a:t>
            </a:r>
            <a:r>
              <a:rPr kumimoji="1" lang="en-US" altLang="ja-JP" dirty="0"/>
              <a:t>waifu2x</a:t>
            </a:r>
            <a:r>
              <a:rPr kumimoji="1" lang="ja-JP" altLang="en-US"/>
              <a:t>があります。</a:t>
            </a:r>
            <a:endParaRPr kumimoji="1" lang="en-US" altLang="ja-JP" dirty="0"/>
          </a:p>
          <a:p>
            <a:r>
              <a:rPr kumimoji="1" lang="en-US" altLang="ja-JP" dirty="0"/>
              <a:t>waifu2x</a:t>
            </a:r>
            <a:r>
              <a:rPr kumimoji="1" lang="ja-JP" altLang="en-US"/>
              <a:t>は３層の畳み込みニューラルネットワークを用いた</a:t>
            </a:r>
            <a:r>
              <a:rPr kumimoji="1" lang="en-US" altLang="ja-JP" dirty="0"/>
              <a:t>SRCNN</a:t>
            </a:r>
            <a:r>
              <a:rPr kumimoji="1" lang="ja-JP" altLang="en-US"/>
              <a:t>があり、それを元にした画像を拡大するシステムです。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4</a:t>
            </a:fld>
            <a:endParaRPr kumimoji="1" lang="ja-JP" altLang="en-US"/>
          </a:p>
        </p:txBody>
      </p:sp>
    </p:spTree>
    <p:extLst>
      <p:ext uri="{BB962C8B-B14F-4D97-AF65-F5344CB8AC3E}">
        <p14:creationId xmlns:p14="http://schemas.microsoft.com/office/powerpoint/2010/main" val="166429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これらの手法での拡大精度の違いはこのようになっています。</a:t>
            </a:r>
            <a:endParaRPr kumimoji="1" lang="en-US" altLang="ja-JP" dirty="0"/>
          </a:p>
          <a:p>
            <a:r>
              <a:rPr kumimoji="1" lang="ja-JP" altLang="en-US"/>
              <a:t>この表は、原画像とそれぞれの手法を用いた拡大画像を比較し、全体としてどれだけ高画質であるかを客観的指標で示す</a:t>
            </a:r>
            <a:r>
              <a:rPr kumimoji="1" lang="en-US" altLang="ja-JP" dirty="0"/>
              <a:t>PSNR</a:t>
            </a:r>
            <a:r>
              <a:rPr kumimoji="1" lang="ja-JP" altLang="en-US"/>
              <a:t>を用いて画質評価し、数値化したものです。</a:t>
            </a:r>
            <a:endParaRPr kumimoji="1" lang="en-US" altLang="ja-JP" sz="1200" b="1" dirty="0"/>
          </a:p>
          <a:p>
            <a:br>
              <a:rPr kumimoji="1" lang="en-US" altLang="ja-JP" sz="1200" b="1" dirty="0"/>
            </a:br>
            <a:r>
              <a:rPr kumimoji="1" lang="ja-JP" altLang="en-US" sz="1200" b="1"/>
              <a:t>表の右の２つの超解像の</a:t>
            </a:r>
            <a:r>
              <a:rPr kumimoji="1" lang="en-US" altLang="ja-JP" sz="1200" b="1" dirty="0"/>
              <a:t>PSNR</a:t>
            </a:r>
            <a:r>
              <a:rPr kumimoji="1" lang="ja-JP" altLang="en-US" sz="1200" b="1"/>
              <a:t>は標本化定理に基づく補間方法よりも精度が良くなっています。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5</a:t>
            </a:fld>
            <a:endParaRPr kumimoji="1" lang="ja-JP" altLang="en-US"/>
          </a:p>
        </p:txBody>
      </p:sp>
    </p:spTree>
    <p:extLst>
      <p:ext uri="{BB962C8B-B14F-4D97-AF65-F5344CB8AC3E}">
        <p14:creationId xmlns:p14="http://schemas.microsoft.com/office/powerpoint/2010/main" val="193041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a:t>ここで、研究の目的を説明します。</a:t>
            </a:r>
            <a:endParaRPr kumimoji="1" lang="en-US" altLang="ja-JP" sz="1200" b="1" dirty="0"/>
          </a:p>
          <a:p>
            <a:r>
              <a:rPr kumimoji="1" lang="ja-JP" altLang="en-US" sz="1200" b="1"/>
              <a:t>画像拡大は日常的に利用されているテレビでも用いられています。この拡大技術がどのような方法で拡大されているのかを知りたいと思いました。</a:t>
            </a:r>
            <a:endParaRPr kumimoji="1" lang="en-US" altLang="ja-JP" sz="1200" b="1" dirty="0"/>
          </a:p>
          <a:p>
            <a:r>
              <a:rPr kumimoji="1" lang="ja-JP" altLang="en-US" sz="1200" b="1"/>
              <a:t>これまでのスライドで説明したように、それぞれの拡大手法には補間精度に違いがあります。</a:t>
            </a:r>
            <a:endParaRPr kumimoji="1"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t>そのため、本研究では、</a:t>
            </a:r>
            <a:r>
              <a:rPr kumimoji="1" lang="ja-JP" altLang="en-US"/>
              <a:t>それぞれ方法で拡大された画像を比較し、</a:t>
            </a:r>
            <a:endParaRPr kumimoji="1" lang="en-US" altLang="ja-JP" dirty="0"/>
          </a:p>
          <a:p>
            <a:r>
              <a:rPr kumimoji="1" lang="ja-JP" altLang="en-US" sz="1200" b="1"/>
              <a:t>画像超解像による拡大の性質を明らかにすることを目的として行いました。</a:t>
            </a:r>
            <a:endParaRPr kumimoji="1" lang="en-US" altLang="ja-JP" sz="1200" b="1" dirty="0"/>
          </a:p>
          <a:p>
            <a:endParaRPr kumimoji="1" lang="en-US" altLang="ja-JP" sz="1200" b="1" dirty="0"/>
          </a:p>
          <a:p>
            <a:endParaRPr kumimoji="1" lang="en-US" altLang="ja-JP" sz="1200" b="1"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6</a:t>
            </a:fld>
            <a:endParaRPr kumimoji="1" lang="ja-JP" altLang="en-US"/>
          </a:p>
        </p:txBody>
      </p:sp>
    </p:spTree>
    <p:extLst>
      <p:ext uri="{BB962C8B-B14F-4D97-AF65-F5344CB8AC3E}">
        <p14:creationId xmlns:p14="http://schemas.microsoft.com/office/powerpoint/2010/main" val="288819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次に、今回の研究の流れを説明します。</a:t>
            </a:r>
            <a:br>
              <a:rPr kumimoji="1" lang="en-US" altLang="ja-JP" dirty="0"/>
            </a:br>
            <a:r>
              <a:rPr kumimoji="1" lang="ja-JP" altLang="en-US"/>
              <a:t>まず、今回は代表として、バイキュービック補間と</a:t>
            </a:r>
            <a:r>
              <a:rPr kumimoji="1" lang="en-US" altLang="ja-JP" dirty="0"/>
              <a:t>waifu2x</a:t>
            </a:r>
            <a:r>
              <a:rPr kumimoji="1" lang="ja-JP" altLang="en-US"/>
              <a:t>の超解像で拡大した画像の</a:t>
            </a:r>
            <a:r>
              <a:rPr kumimoji="1" lang="en-US" altLang="ja-JP" dirty="0"/>
              <a:t>PSNR</a:t>
            </a:r>
            <a:r>
              <a:rPr kumimoji="1" lang="ja-JP" altLang="en-US"/>
              <a:t>を、</a:t>
            </a:r>
            <a:r>
              <a:rPr kumimoji="1" lang="en-US" altLang="ja-JP" dirty="0"/>
              <a:t>4×4</a:t>
            </a:r>
            <a:r>
              <a:rPr kumimoji="1" lang="ja-JP" altLang="en-US"/>
              <a:t>画素の小領域に分けて求め、１画素ずつずらしながら全ての位置についての細かい</a:t>
            </a:r>
            <a:r>
              <a:rPr kumimoji="1" lang="en-US" altLang="ja-JP" dirty="0"/>
              <a:t>PSNR</a:t>
            </a:r>
            <a:r>
              <a:rPr kumimoji="1" lang="ja-JP" altLang="en-US"/>
              <a:t>を求めます。</a:t>
            </a:r>
            <a:endParaRPr kumimoji="1" lang="en-US" altLang="ja-JP" dirty="0"/>
          </a:p>
          <a:p>
            <a:r>
              <a:rPr kumimoji="1" lang="ja-JP" altLang="en-US"/>
              <a:t>次に、求めたバイキュービック補間と</a:t>
            </a:r>
            <a:r>
              <a:rPr kumimoji="1" lang="en-US" altLang="ja-JP" dirty="0"/>
              <a:t>waifu2x</a:t>
            </a:r>
            <a:r>
              <a:rPr kumimoji="1" lang="ja-JP" altLang="en-US"/>
              <a:t>の</a:t>
            </a:r>
            <a:r>
              <a:rPr kumimoji="1" lang="en-US" altLang="ja-JP" dirty="0"/>
              <a:t>PSNR</a:t>
            </a:r>
            <a:r>
              <a:rPr kumimoji="1" lang="ja-JP" altLang="en-US"/>
              <a:t>の差を求め、その値を画像の画素値とした、差画像を生成することで可視化します。</a:t>
            </a:r>
            <a:endParaRPr kumimoji="1" lang="en-US" altLang="ja-JP" dirty="0"/>
          </a:p>
          <a:p>
            <a:r>
              <a:rPr kumimoji="1" lang="ja-JP" altLang="en-US"/>
              <a:t>最後に、差画像を元に、画質評価に差がある部分と差がない部分の画素値を波形として表示し、バイキュービック補間と</a:t>
            </a:r>
            <a:r>
              <a:rPr kumimoji="1" lang="en-US" altLang="ja-JP" dirty="0"/>
              <a:t>waifu2x</a:t>
            </a:r>
            <a:r>
              <a:rPr kumimoji="1" lang="ja-JP" altLang="en-US"/>
              <a:t>での画素値の補間方法の違いを分析しました。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7</a:t>
            </a:fld>
            <a:endParaRPr kumimoji="1" lang="ja-JP" altLang="en-US"/>
          </a:p>
        </p:txBody>
      </p:sp>
    </p:spTree>
    <p:extLst>
      <p:ext uri="{BB962C8B-B14F-4D97-AF65-F5344CB8AC3E}">
        <p14:creationId xmlns:p14="http://schemas.microsoft.com/office/powerpoint/2010/main" val="200132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これが、</a:t>
            </a:r>
            <a:r>
              <a:rPr kumimoji="1" lang="en-US" altLang="ja-JP" dirty="0" err="1"/>
              <a:t>lena</a:t>
            </a:r>
            <a:r>
              <a:rPr kumimoji="1" lang="ja-JP" altLang="en-US"/>
              <a:t>と</a:t>
            </a:r>
            <a:r>
              <a:rPr kumimoji="1" lang="en-US" altLang="ja-JP" dirty="0"/>
              <a:t>mandrill</a:t>
            </a:r>
            <a:r>
              <a:rPr kumimoji="1" lang="ja-JP" altLang="en-US"/>
              <a:t>と</a:t>
            </a:r>
            <a:r>
              <a:rPr kumimoji="1" lang="en-US" altLang="ja-JP" dirty="0"/>
              <a:t>pepper</a:t>
            </a:r>
            <a:r>
              <a:rPr kumimoji="1" lang="ja-JP" altLang="en-US"/>
              <a:t>の</a:t>
            </a:r>
            <a:r>
              <a:rPr kumimoji="1" lang="en-US" altLang="ja-JP" dirty="0"/>
              <a:t>3</a:t>
            </a:r>
            <a:r>
              <a:rPr kumimoji="1" lang="ja-JP" altLang="en-US"/>
              <a:t>枚の差画像です。</a:t>
            </a:r>
            <a:endParaRPr kumimoji="1" lang="en-US" altLang="ja-JP" dirty="0"/>
          </a:p>
          <a:p>
            <a:r>
              <a:rPr kumimoji="1" lang="ja-JP" altLang="en-US"/>
              <a:t>画質評価に差がある部分は白、差が無い部分は黒で表示されています。</a:t>
            </a:r>
            <a:endParaRPr kumimoji="1" lang="en-US" altLang="ja-JP" dirty="0"/>
          </a:p>
          <a:p>
            <a:r>
              <a:rPr kumimoji="1" lang="ja-JP" altLang="en-US"/>
              <a:t>この画像では</a:t>
            </a:r>
            <a:r>
              <a:rPr kumimoji="1" lang="en-US" altLang="ja-JP" dirty="0"/>
              <a:t>3</a:t>
            </a:r>
            <a:r>
              <a:rPr kumimoji="1" lang="ja-JP" altLang="en-US"/>
              <a:t>枚とも画質評価に差がでていることがわかります。</a:t>
            </a:r>
            <a:endParaRPr kumimoji="1" lang="en-US" altLang="ja-JP" dirty="0"/>
          </a:p>
          <a:p>
            <a:r>
              <a:rPr kumimoji="1" lang="ja-JP" altLang="en-US"/>
              <a:t>この画像を元に、画質評価に差がある部分と差がない部分をいくつかピックアップし、その部分周辺の画素値を波形として表示しました。</a:t>
            </a:r>
            <a:endParaRPr kumimoji="1" lang="en-US" altLang="ja-JP" dirty="0"/>
          </a:p>
          <a:p>
            <a:endParaRPr kumimoji="1" lang="en-US" altLang="ja-JP" dirty="0"/>
          </a:p>
          <a:p>
            <a:endParaRPr kumimoji="1" lang="en-US" altLang="ja-JP" dirty="0"/>
          </a:p>
          <a:p>
            <a:r>
              <a:rPr kumimoji="1" lang="ja-JP" altLang="en-US"/>
              <a:t>次に、前のスライドの様な差が出ている部分を特定するために、</a:t>
            </a:r>
            <a:r>
              <a:rPr lang="en" altLang="ja-JP" b="0" i="0" u="none" strike="noStrike" dirty="0">
                <a:solidFill>
                  <a:srgbClr val="000000"/>
                </a:solidFill>
                <a:effectLst/>
                <a:latin typeface="Arial" panose="020B0604020202020204" pitchFamily="34" charset="0"/>
              </a:rPr>
              <a:t>waifu2x</a:t>
            </a:r>
            <a:r>
              <a:rPr lang="ja-JP" altLang="en-US" b="0" i="0" u="none" strike="noStrike">
                <a:solidFill>
                  <a:srgbClr val="000000"/>
                </a:solidFill>
                <a:effectLst/>
                <a:latin typeface="Arial" panose="020B0604020202020204" pitchFamily="34" charset="0"/>
              </a:rPr>
              <a:t>で拡大した画像を、</a:t>
            </a:r>
            <a:r>
              <a:rPr lang="en-US" altLang="ja-JP" b="0" i="0" u="none" strike="noStrike" dirty="0">
                <a:solidFill>
                  <a:srgbClr val="000000"/>
                </a:solidFill>
                <a:effectLst/>
                <a:latin typeface="Arial" panose="020B0604020202020204" pitchFamily="34" charset="0"/>
              </a:rPr>
              <a:t>4×4</a:t>
            </a:r>
            <a:r>
              <a:rPr lang="ja-JP" altLang="en-US" b="0" i="0" u="none" strike="noStrike">
                <a:solidFill>
                  <a:srgbClr val="000000"/>
                </a:solidFill>
                <a:effectLst/>
                <a:latin typeface="Arial" panose="020B0604020202020204" pitchFamily="34" charset="0"/>
              </a:rPr>
              <a:t>画素の小領域ごとに全ての位置で</a:t>
            </a:r>
            <a:r>
              <a:rPr lang="en" altLang="ja-JP" b="0" i="0" u="none" strike="noStrike" dirty="0">
                <a:solidFill>
                  <a:srgbClr val="000000"/>
                </a:solidFill>
                <a:effectLst/>
                <a:latin typeface="Arial" panose="020B0604020202020204" pitchFamily="34" charset="0"/>
              </a:rPr>
              <a:t>PSNR</a:t>
            </a:r>
            <a:r>
              <a:rPr lang="ja-JP" altLang="en-US" b="0" i="0" u="none" strike="noStrike">
                <a:solidFill>
                  <a:srgbClr val="000000"/>
                </a:solidFill>
                <a:effectLst/>
                <a:latin typeface="Arial" panose="020B0604020202020204" pitchFamily="34" charset="0"/>
              </a:rPr>
              <a:t>を求める。同様のことをバイキュービックでも行い、</a:t>
            </a:r>
            <a:r>
              <a:rPr lang="en" altLang="ja-JP" b="0" i="0" u="none" strike="noStrike" dirty="0">
                <a:solidFill>
                  <a:srgbClr val="000000"/>
                </a:solidFill>
                <a:effectLst/>
                <a:latin typeface="Arial" panose="020B0604020202020204" pitchFamily="34" charset="0"/>
              </a:rPr>
              <a:t>waifu2x</a:t>
            </a:r>
            <a:r>
              <a:rPr lang="ja-JP" altLang="en-US" b="0" i="0" u="none" strike="noStrike">
                <a:solidFill>
                  <a:srgbClr val="000000"/>
                </a:solidFill>
                <a:effectLst/>
                <a:latin typeface="Arial" panose="020B0604020202020204" pitchFamily="34" charset="0"/>
              </a:rPr>
              <a:t>の</a:t>
            </a:r>
            <a:r>
              <a:rPr lang="en" altLang="ja-JP" b="0" i="0" u="none" strike="noStrike" dirty="0">
                <a:solidFill>
                  <a:srgbClr val="000000"/>
                </a:solidFill>
                <a:effectLst/>
                <a:latin typeface="Arial" panose="020B0604020202020204" pitchFamily="34" charset="0"/>
              </a:rPr>
              <a:t>PSNR</a:t>
            </a:r>
            <a:r>
              <a:rPr lang="ja-JP" altLang="en-US" b="0" i="0" u="none" strike="noStrike">
                <a:solidFill>
                  <a:srgbClr val="000000"/>
                </a:solidFill>
                <a:effectLst/>
                <a:latin typeface="Arial" panose="020B0604020202020204" pitchFamily="34" charset="0"/>
              </a:rPr>
              <a:t>とバイキュービックの</a:t>
            </a:r>
            <a:r>
              <a:rPr lang="en" altLang="ja-JP" b="0" i="0" u="none" strike="noStrike" dirty="0">
                <a:solidFill>
                  <a:srgbClr val="000000"/>
                </a:solidFill>
                <a:effectLst/>
                <a:latin typeface="Arial" panose="020B0604020202020204" pitchFamily="34" charset="0"/>
              </a:rPr>
              <a:t>PSNR</a:t>
            </a:r>
            <a:r>
              <a:rPr lang="ja-JP" altLang="en-US" b="0" i="0" u="none" strike="noStrike">
                <a:solidFill>
                  <a:srgbClr val="000000"/>
                </a:solidFill>
                <a:effectLst/>
                <a:latin typeface="Arial" panose="020B0604020202020204" pitchFamily="34" charset="0"/>
              </a:rPr>
              <a:t>を</a:t>
            </a:r>
            <a:r>
              <a:rPr lang="en-US" altLang="ja-JP" b="0" i="0" u="none" strike="noStrike" dirty="0">
                <a:solidFill>
                  <a:srgbClr val="000000"/>
                </a:solidFill>
                <a:effectLst/>
                <a:latin typeface="Arial" panose="020B0604020202020204" pitchFamily="34" charset="0"/>
              </a:rPr>
              <a:t>4×4</a:t>
            </a:r>
            <a:r>
              <a:rPr lang="ja-JP" altLang="en-US" b="0" i="0" u="none" strike="noStrike">
                <a:solidFill>
                  <a:srgbClr val="000000"/>
                </a:solidFill>
                <a:effectLst/>
                <a:latin typeface="Arial" panose="020B0604020202020204" pitchFamily="34" charset="0"/>
              </a:rPr>
              <a:t>の小領域単位で比較する。その結果を画像的に可視化しました。また、合志の補間とバイキュービックについても同じことをしました。</a:t>
            </a:r>
            <a:br>
              <a:rPr lang="en-US" altLang="ja-JP" b="0" i="0" u="none" strike="noStrike" dirty="0">
                <a:solidFill>
                  <a:srgbClr val="000000"/>
                </a:solidFill>
                <a:effectLst/>
                <a:latin typeface="Arial" panose="020B0604020202020204" pitchFamily="34" charset="0"/>
              </a:rPr>
            </a:br>
            <a:endParaRPr kumimoji="1" lang="en-US" altLang="ja-JP" dirty="0"/>
          </a:p>
          <a:p>
            <a:r>
              <a:rPr kumimoji="1" lang="ja-JP" altLang="en-US"/>
              <a:t>結果としては、右の画像の様になり、画素値が大きく変わるエッジの部分でバイキュービックと</a:t>
            </a:r>
            <a:r>
              <a:rPr kumimoji="1" lang="en-US" altLang="ja-JP" dirty="0"/>
              <a:t>waifu2x</a:t>
            </a:r>
            <a:r>
              <a:rPr kumimoji="1" lang="ja-JP" altLang="en-US"/>
              <a:t>の差が大きく出ていることが分かったため、</a:t>
            </a:r>
            <a:endParaRPr kumimoji="1" lang="en-US" altLang="ja-JP" dirty="0"/>
          </a:p>
          <a:p>
            <a:r>
              <a:rPr kumimoji="1" lang="ja-JP" altLang="en-US"/>
              <a:t>合志については、見にくいですがエッジの部分にほんの少しだけバイキュービックとの差が出ていますが、ほとんど差がないことが分かります。</a:t>
            </a:r>
            <a:br>
              <a:rPr kumimoji="1" lang="en-US" altLang="ja-JP" dirty="0"/>
            </a:br>
            <a:br>
              <a:rPr kumimoji="1" lang="en-US" altLang="ja-JP" dirty="0"/>
            </a:br>
            <a:r>
              <a:rPr kumimoji="1" lang="ja-JP" altLang="en-US"/>
              <a:t>次はこれでわかった差が出ている部分の画素値を取得、表示するなどして、差がでている原因を見つけたいと思っています。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8</a:t>
            </a:fld>
            <a:endParaRPr kumimoji="1" lang="ja-JP" altLang="en-US"/>
          </a:p>
        </p:txBody>
      </p:sp>
    </p:spTree>
    <p:extLst>
      <p:ext uri="{BB962C8B-B14F-4D97-AF65-F5344CB8AC3E}">
        <p14:creationId xmlns:p14="http://schemas.microsoft.com/office/powerpoint/2010/main" val="95672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まずは、画質評価に差がない部分２箇所について表示したものについて説明します。</a:t>
            </a:r>
            <a:endParaRPr kumimoji="1" lang="en-US" altLang="ja-JP" dirty="0"/>
          </a:p>
          <a:p>
            <a:r>
              <a:rPr kumimoji="1" lang="ja-JP" altLang="en-US"/>
              <a:t>このグラフは丸をしている部分の、</a:t>
            </a:r>
            <a:r>
              <a:rPr kumimoji="1" lang="en-US" altLang="ja-JP" dirty="0"/>
              <a:t>mandrill</a:t>
            </a:r>
            <a:r>
              <a:rPr kumimoji="1" lang="ja-JP" altLang="en-US"/>
              <a:t>の口と髭が交互にある部分です。</a:t>
            </a:r>
            <a:endParaRPr kumimoji="1" lang="en-US" altLang="ja-JP" dirty="0"/>
          </a:p>
          <a:p>
            <a:r>
              <a:rPr kumimoji="1" lang="ja-JP" altLang="en-US"/>
              <a:t>グラフを見ると、原画像では口と髭が交互にあるため、小刻みな変化をしています。しかし、重なっているので見にくいですが、縮小画像は平滑化されており、小刻みな変化がなくなってしまっています。そのせいでどちらの手法でも原画像を再現できていないことがわか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00D09-F36F-8B42-A1B3-C673DA728D1F}" type="slidenum">
              <a:rPr kumimoji="1" lang="ja-JP" altLang="en-US" smtClean="0"/>
              <a:t>9</a:t>
            </a:fld>
            <a:endParaRPr kumimoji="1" lang="ja-JP" altLang="en-US"/>
          </a:p>
        </p:txBody>
      </p:sp>
    </p:spTree>
    <p:extLst>
      <p:ext uri="{BB962C8B-B14F-4D97-AF65-F5344CB8AC3E}">
        <p14:creationId xmlns:p14="http://schemas.microsoft.com/office/powerpoint/2010/main" val="225431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86D592-D44B-6C72-E212-8B07E8FA469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91956D-EE20-F2A0-F75D-E308CD29D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202736-038D-CF7D-0F69-5CDF89659427}"/>
              </a:ext>
            </a:extLst>
          </p:cNvPr>
          <p:cNvSpPr>
            <a:spLocks noGrp="1"/>
          </p:cNvSpPr>
          <p:nvPr>
            <p:ph type="dt" sz="half" idx="10"/>
          </p:nvPr>
        </p:nvSpPr>
        <p:spPr/>
        <p:txBody>
          <a:bodyPr/>
          <a:lstStyle/>
          <a:p>
            <a:fld id="{AFEC59E2-1375-D244-A506-D1D9AD5EBCDE}"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332E79C7-F109-B2A8-1BBB-127A264B42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C1A5C0-4003-E0FE-D168-CAEE520E4541}"/>
              </a:ext>
            </a:extLst>
          </p:cNvPr>
          <p:cNvSpPr>
            <a:spLocks noGrp="1"/>
          </p:cNvSpPr>
          <p:nvPr>
            <p:ph type="sldNum" sz="quarter" idx="12"/>
          </p:nvPr>
        </p:nvSpPr>
        <p:spPr/>
        <p:txBody>
          <a:bodyPr/>
          <a:lstStyle>
            <a:lvl1pPr>
              <a:defRPr baseline="0">
                <a:solidFill>
                  <a:schemeClr val="tx1"/>
                </a:solidFill>
              </a:defRPr>
            </a:lvl1pPr>
          </a:lstStyle>
          <a:p>
            <a:fld id="{C08658E1-5005-E64B-81BC-3544A36E9E88}" type="slidenum">
              <a:rPr lang="ja-JP" altLang="en-US" smtClean="0"/>
              <a:pPr/>
              <a:t>‹#›</a:t>
            </a:fld>
            <a:endParaRPr lang="ja-JP" altLang="en-US"/>
          </a:p>
        </p:txBody>
      </p:sp>
    </p:spTree>
    <p:extLst>
      <p:ext uri="{BB962C8B-B14F-4D97-AF65-F5344CB8AC3E}">
        <p14:creationId xmlns:p14="http://schemas.microsoft.com/office/powerpoint/2010/main" val="341862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E4699-82CD-9996-5C57-96F0CDF0D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B85C71-AD2E-6B1A-1A58-0046C4BFE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858295-4F81-00F8-AE7F-C155C49226F2}"/>
              </a:ext>
            </a:extLst>
          </p:cNvPr>
          <p:cNvSpPr>
            <a:spLocks noGrp="1"/>
          </p:cNvSpPr>
          <p:nvPr>
            <p:ph type="dt" sz="half" idx="10"/>
          </p:nvPr>
        </p:nvSpPr>
        <p:spPr/>
        <p:txBody>
          <a:bodyPr/>
          <a:lstStyle/>
          <a:p>
            <a:fld id="{78FCB59C-A0F7-114A-9F6E-B284A338DD13}"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F5AAA4C8-C927-D6AA-293C-D8F4A9C049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032DB1-5B67-BA21-6F02-8962049E6169}"/>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26419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CF8CAE-8EDB-7006-7833-59BA5EDFDF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B6F577-B0A4-9705-3C19-543296DAE98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D1454A-21FB-4987-3E94-1BBCA7D593A7}"/>
              </a:ext>
            </a:extLst>
          </p:cNvPr>
          <p:cNvSpPr>
            <a:spLocks noGrp="1"/>
          </p:cNvSpPr>
          <p:nvPr>
            <p:ph type="dt" sz="half" idx="10"/>
          </p:nvPr>
        </p:nvSpPr>
        <p:spPr/>
        <p:txBody>
          <a:bodyPr/>
          <a:lstStyle/>
          <a:p>
            <a:fld id="{9B50F0DF-1337-4046-9E46-9A03E700038B}"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4EA7ECCA-5087-9646-1311-D2287B555A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4D6A0E-1E40-555D-62FC-E542D9E4C9B6}"/>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40716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C5C6B-4AFE-3FB7-17C6-9E5980ECFD7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0435A5-5A37-D199-7177-3FB25A391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4E668B-B1F6-5D5D-EF68-998517DB7790}"/>
              </a:ext>
            </a:extLst>
          </p:cNvPr>
          <p:cNvSpPr>
            <a:spLocks noGrp="1"/>
          </p:cNvSpPr>
          <p:nvPr>
            <p:ph type="dt" sz="half" idx="10"/>
          </p:nvPr>
        </p:nvSpPr>
        <p:spPr/>
        <p:txBody>
          <a:bodyPr/>
          <a:lstStyle/>
          <a:p>
            <a:fld id="{13EDBB15-4119-524B-9696-C848C56A173A}"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8F6B06D1-CEA5-A7B8-6B59-744422BBB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C38B5A-1FDE-3179-5B68-29A80807090F}"/>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281087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930E7-E225-CFDD-E9A3-9735E699F02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FFA24F-5B64-54BC-7A84-0ECF7FF86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63BBB9-E2BC-7CFD-9B2D-46D48ED349D7}"/>
              </a:ext>
            </a:extLst>
          </p:cNvPr>
          <p:cNvSpPr>
            <a:spLocks noGrp="1"/>
          </p:cNvSpPr>
          <p:nvPr>
            <p:ph type="dt" sz="half" idx="10"/>
          </p:nvPr>
        </p:nvSpPr>
        <p:spPr/>
        <p:txBody>
          <a:bodyPr/>
          <a:lstStyle/>
          <a:p>
            <a:fld id="{61F7606C-15AE-5A42-A9A7-9CAD6456A536}"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753C15B7-AC25-9019-AC6D-20FA04D92F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8BCA33-45CD-2AD4-D9B2-67B13C197058}"/>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393646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A399AA-44B0-95BA-5836-9B576ECF4E5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8CAFA2-5C45-CDFB-CBA3-90B2FD613B9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C11A980-85B7-A5D0-7C4E-C98851B132B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3C01EC-47EF-C532-6DD6-38E1C2713582}"/>
              </a:ext>
            </a:extLst>
          </p:cNvPr>
          <p:cNvSpPr>
            <a:spLocks noGrp="1"/>
          </p:cNvSpPr>
          <p:nvPr>
            <p:ph type="dt" sz="half" idx="10"/>
          </p:nvPr>
        </p:nvSpPr>
        <p:spPr/>
        <p:txBody>
          <a:bodyPr/>
          <a:lstStyle/>
          <a:p>
            <a:fld id="{39B9EA02-A973-134D-A334-17C10A7B0F88}" type="datetime1">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DAC51C0A-4587-AFD7-D33D-1A4A9FDDC1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A56E61-67A6-DC38-28F3-5D9607B93213}"/>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73851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34CB8-94EE-C634-0649-D19744B78EA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354604-C682-DD6A-8D9A-F701AD25D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DE9A51C-94C3-0397-40F2-605DB5113F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1150FB-77F1-0922-CC4A-D11C1EB74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D2FFE98-426C-D62B-A281-D2CB5D8EA2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EA98908-CAE2-328A-E9E6-DE7F6421CC04}"/>
              </a:ext>
            </a:extLst>
          </p:cNvPr>
          <p:cNvSpPr>
            <a:spLocks noGrp="1"/>
          </p:cNvSpPr>
          <p:nvPr>
            <p:ph type="dt" sz="half" idx="10"/>
          </p:nvPr>
        </p:nvSpPr>
        <p:spPr/>
        <p:txBody>
          <a:bodyPr/>
          <a:lstStyle/>
          <a:p>
            <a:fld id="{9ACBD45E-BE47-2A44-84DC-C85457D20C81}" type="datetime1">
              <a:rPr kumimoji="1" lang="ja-JP" altLang="en-US" smtClean="0"/>
              <a:t>2023/2/6</a:t>
            </a:fld>
            <a:endParaRPr kumimoji="1" lang="ja-JP" altLang="en-US"/>
          </a:p>
        </p:txBody>
      </p:sp>
      <p:sp>
        <p:nvSpPr>
          <p:cNvPr id="8" name="フッター プレースホルダー 7">
            <a:extLst>
              <a:ext uri="{FF2B5EF4-FFF2-40B4-BE49-F238E27FC236}">
                <a16:creationId xmlns:a16="http://schemas.microsoft.com/office/drawing/2014/main" id="{9D9BB32B-A952-B769-204F-F6DE479930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03E525-1AD2-96BB-29EC-419FDE7BB1FF}"/>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18770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DCA19-C471-D6BE-56BF-0D962A46A1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A394E5-3270-CB9C-DC5D-96F20FE0FAAA}"/>
              </a:ext>
            </a:extLst>
          </p:cNvPr>
          <p:cNvSpPr>
            <a:spLocks noGrp="1"/>
          </p:cNvSpPr>
          <p:nvPr>
            <p:ph type="dt" sz="half" idx="10"/>
          </p:nvPr>
        </p:nvSpPr>
        <p:spPr/>
        <p:txBody>
          <a:bodyPr/>
          <a:lstStyle/>
          <a:p>
            <a:fld id="{4D1F5C47-93BC-8B46-81CA-5403704806E1}" type="datetime1">
              <a:rPr kumimoji="1" lang="ja-JP" altLang="en-US" smtClean="0"/>
              <a:t>2023/2/6</a:t>
            </a:fld>
            <a:endParaRPr kumimoji="1" lang="ja-JP" altLang="en-US"/>
          </a:p>
        </p:txBody>
      </p:sp>
      <p:sp>
        <p:nvSpPr>
          <p:cNvPr id="4" name="フッター プレースホルダー 3">
            <a:extLst>
              <a:ext uri="{FF2B5EF4-FFF2-40B4-BE49-F238E27FC236}">
                <a16:creationId xmlns:a16="http://schemas.microsoft.com/office/drawing/2014/main" id="{6032E364-AAFD-CA29-311A-A30F9F3FA69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A8EF234-D026-FBD5-788E-5C1FFF0530D4}"/>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310519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74858FD-D124-05DA-4A87-C1C488643489}"/>
              </a:ext>
            </a:extLst>
          </p:cNvPr>
          <p:cNvSpPr>
            <a:spLocks noGrp="1"/>
          </p:cNvSpPr>
          <p:nvPr>
            <p:ph type="dt" sz="half" idx="10"/>
          </p:nvPr>
        </p:nvSpPr>
        <p:spPr/>
        <p:txBody>
          <a:bodyPr/>
          <a:lstStyle/>
          <a:p>
            <a:fld id="{C66B328B-BB87-AC48-9022-F32BC5C5A43F}" type="datetime1">
              <a:rPr kumimoji="1" lang="ja-JP" altLang="en-US" smtClean="0"/>
              <a:t>2023/2/6</a:t>
            </a:fld>
            <a:endParaRPr kumimoji="1" lang="ja-JP" altLang="en-US"/>
          </a:p>
        </p:txBody>
      </p:sp>
      <p:sp>
        <p:nvSpPr>
          <p:cNvPr id="3" name="フッター プレースホルダー 2">
            <a:extLst>
              <a:ext uri="{FF2B5EF4-FFF2-40B4-BE49-F238E27FC236}">
                <a16:creationId xmlns:a16="http://schemas.microsoft.com/office/drawing/2014/main" id="{DBD36BE0-F05E-B48E-0A36-4AD574ACCC1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4B118F5-56E4-783F-55DB-70035C7C2CC9}"/>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342816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3903B-9765-7CC9-52DC-AEB90331DB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82F015-0184-D31F-EE86-2A1724876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574CADC-D680-9708-EA5D-8C85A7E89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BE68AA-757E-4730-E531-1F594FE4AB28}"/>
              </a:ext>
            </a:extLst>
          </p:cNvPr>
          <p:cNvSpPr>
            <a:spLocks noGrp="1"/>
          </p:cNvSpPr>
          <p:nvPr>
            <p:ph type="dt" sz="half" idx="10"/>
          </p:nvPr>
        </p:nvSpPr>
        <p:spPr/>
        <p:txBody>
          <a:bodyPr/>
          <a:lstStyle/>
          <a:p>
            <a:fld id="{02E01BA1-2D19-054C-AA5F-E6736DB152FF}" type="datetime1">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4F6EB1E6-A650-7AD6-2B7E-5937E23A41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99D860-B54C-A450-A9F9-79DAA812C0AA}"/>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46545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1DD13-8738-C99C-9A2B-7FF156EA20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CC45902-528C-09B1-EC19-FBEEDD581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A140C-5A0F-D82A-FABF-A904C25F6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64BDB1-EC6A-03D1-79C8-B80AE417E9EA}"/>
              </a:ext>
            </a:extLst>
          </p:cNvPr>
          <p:cNvSpPr>
            <a:spLocks noGrp="1"/>
          </p:cNvSpPr>
          <p:nvPr>
            <p:ph type="dt" sz="half" idx="10"/>
          </p:nvPr>
        </p:nvSpPr>
        <p:spPr/>
        <p:txBody>
          <a:bodyPr/>
          <a:lstStyle/>
          <a:p>
            <a:fld id="{1402B854-49D0-514F-88F8-24E724B55E5E}" type="datetime1">
              <a:rPr kumimoji="1" lang="ja-JP" altLang="en-US" smtClean="0"/>
              <a:t>2023/2/6</a:t>
            </a:fld>
            <a:endParaRPr kumimoji="1" lang="ja-JP" altLang="en-US"/>
          </a:p>
        </p:txBody>
      </p:sp>
      <p:sp>
        <p:nvSpPr>
          <p:cNvPr id="6" name="フッター プレースホルダー 5">
            <a:extLst>
              <a:ext uri="{FF2B5EF4-FFF2-40B4-BE49-F238E27FC236}">
                <a16:creationId xmlns:a16="http://schemas.microsoft.com/office/drawing/2014/main" id="{99A25F40-D83A-B8E7-3338-65C498A4CD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641F1B-FC72-8A5A-457A-46237319E505}"/>
              </a:ext>
            </a:extLst>
          </p:cNvPr>
          <p:cNvSpPr>
            <a:spLocks noGrp="1"/>
          </p:cNvSpPr>
          <p:nvPr>
            <p:ph type="sldNum" sz="quarter" idx="12"/>
          </p:nvPr>
        </p:nvSpPr>
        <p:spPr/>
        <p:txBody>
          <a:bodyPr/>
          <a:lstStyle/>
          <a:p>
            <a:fld id="{C08658E1-5005-E64B-81BC-3544A36E9E88}" type="slidenum">
              <a:rPr kumimoji="1" lang="ja-JP" altLang="en-US" smtClean="0"/>
              <a:t>‹#›</a:t>
            </a:fld>
            <a:endParaRPr kumimoji="1" lang="ja-JP" altLang="en-US"/>
          </a:p>
        </p:txBody>
      </p:sp>
    </p:spTree>
    <p:extLst>
      <p:ext uri="{BB962C8B-B14F-4D97-AF65-F5344CB8AC3E}">
        <p14:creationId xmlns:p14="http://schemas.microsoft.com/office/powerpoint/2010/main" val="356705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8B3FD5-5A6C-DFA1-A1D5-B11A4E9B8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FD6433-FE35-29BD-7ADB-20C92B055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476C5F-B2C2-2062-33FD-BB01FB90A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1A8ED-9813-F74E-A346-00C89428FD0D}" type="datetime1">
              <a:rPr kumimoji="1" lang="ja-JP" altLang="en-US" smtClean="0"/>
              <a:t>2023/2/6</a:t>
            </a:fld>
            <a:endParaRPr kumimoji="1" lang="ja-JP" altLang="en-US"/>
          </a:p>
        </p:txBody>
      </p:sp>
      <p:sp>
        <p:nvSpPr>
          <p:cNvPr id="5" name="フッター プレースホルダー 4">
            <a:extLst>
              <a:ext uri="{FF2B5EF4-FFF2-40B4-BE49-F238E27FC236}">
                <a16:creationId xmlns:a16="http://schemas.microsoft.com/office/drawing/2014/main" id="{E2B4FB4B-9177-4974-DDC7-0877554EC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7A4150E-2735-125D-2C6A-E2EAC8472C88}"/>
              </a:ext>
            </a:extLst>
          </p:cNvPr>
          <p:cNvSpPr>
            <a:spLocks noGrp="1"/>
          </p:cNvSpPr>
          <p:nvPr>
            <p:ph type="sldNum" sz="quarter" idx="4"/>
          </p:nvPr>
        </p:nvSpPr>
        <p:spPr>
          <a:xfrm>
            <a:off x="9281160" y="6392545"/>
            <a:ext cx="2743200" cy="365125"/>
          </a:xfrm>
          <a:prstGeom prst="rect">
            <a:avLst/>
          </a:prstGeom>
        </p:spPr>
        <p:txBody>
          <a:bodyPr vert="horz" lIns="91440" tIns="45720" rIns="91440" bIns="45720" rtlCol="0" anchor="ctr"/>
          <a:lstStyle>
            <a:lvl1pPr algn="r">
              <a:defRPr sz="2000" baseline="0">
                <a:solidFill>
                  <a:schemeClr val="tx1"/>
                </a:solidFill>
                <a:latin typeface="+mj-lt"/>
              </a:defRPr>
            </a:lvl1pPr>
          </a:lstStyle>
          <a:p>
            <a:fld id="{C08658E1-5005-E64B-81BC-3544A36E9E88}" type="slidenum">
              <a:rPr lang="ja-JP" altLang="en-US" smtClean="0"/>
              <a:pPr/>
              <a:t>‹#›</a:t>
            </a:fld>
            <a:endParaRPr lang="ja-JP" altLang="en-US"/>
          </a:p>
        </p:txBody>
      </p:sp>
    </p:spTree>
    <p:extLst>
      <p:ext uri="{BB962C8B-B14F-4D97-AF65-F5344CB8AC3E}">
        <p14:creationId xmlns:p14="http://schemas.microsoft.com/office/powerpoint/2010/main" val="31509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C4693-1ECC-89B1-8549-FFAC76FCDC72}"/>
              </a:ext>
            </a:extLst>
          </p:cNvPr>
          <p:cNvSpPr>
            <a:spLocks noGrp="1"/>
          </p:cNvSpPr>
          <p:nvPr>
            <p:ph type="ctrTitle"/>
          </p:nvPr>
        </p:nvSpPr>
        <p:spPr>
          <a:xfrm>
            <a:off x="1524000" y="1446441"/>
            <a:ext cx="9144000" cy="2387600"/>
          </a:xfrm>
        </p:spPr>
        <p:txBody>
          <a:bodyPr>
            <a:normAutofit/>
          </a:bodyPr>
          <a:lstStyle/>
          <a:p>
            <a:pPr algn="ctr"/>
            <a:r>
              <a:rPr lang="ja-JP" altLang="ja-JP" sz="4800" kern="100">
                <a:effectLst/>
                <a:latin typeface="Century" panose="02040604050505020304" pitchFamily="18" charset="0"/>
                <a:ea typeface="ＭＳ ゴシック" panose="020B0609070205080204" pitchFamily="49" charset="-128"/>
                <a:cs typeface="Times New Roman" panose="02020603050405020304" pitchFamily="18" charset="0"/>
              </a:rPr>
              <a:t>画像超解像と</a:t>
            </a:r>
            <a:br>
              <a:rPr lang="en-US" altLang="ja-JP" sz="4800" kern="100" dirty="0">
                <a:effectLst/>
                <a:latin typeface="Century" panose="02040604050505020304" pitchFamily="18" charset="0"/>
                <a:ea typeface="ＭＳ ゴシック" panose="020B0609070205080204" pitchFamily="49" charset="-128"/>
                <a:cs typeface="Times New Roman" panose="02020603050405020304" pitchFamily="18" charset="0"/>
              </a:rPr>
            </a:br>
            <a:r>
              <a:rPr lang="ja-JP" altLang="ja-JP" sz="4800" kern="100">
                <a:effectLst/>
                <a:latin typeface="Century" panose="02040604050505020304" pitchFamily="18" charset="0"/>
                <a:ea typeface="ＭＳ ゴシック" panose="020B0609070205080204" pitchFamily="49" charset="-128"/>
                <a:cs typeface="Times New Roman" panose="02020603050405020304" pitchFamily="18" charset="0"/>
              </a:rPr>
              <a:t>標本化定理に基づく画像拡大</a:t>
            </a:r>
            <a:br>
              <a:rPr lang="en-US" altLang="ja-JP" sz="4800" kern="100" dirty="0">
                <a:effectLst/>
                <a:latin typeface="Century" panose="02040604050505020304" pitchFamily="18" charset="0"/>
                <a:ea typeface="ＭＳ ゴシック" panose="020B0609070205080204" pitchFamily="49" charset="-128"/>
                <a:cs typeface="Times New Roman" panose="02020603050405020304" pitchFamily="18" charset="0"/>
              </a:rPr>
            </a:br>
            <a:r>
              <a:rPr lang="ja-JP" altLang="ja-JP" sz="4800" kern="100">
                <a:effectLst/>
                <a:latin typeface="Century" panose="02040604050505020304" pitchFamily="18" charset="0"/>
                <a:ea typeface="ＭＳ ゴシック" panose="020B0609070205080204" pitchFamily="49" charset="-128"/>
                <a:cs typeface="Times New Roman" panose="02020603050405020304" pitchFamily="18" charset="0"/>
              </a:rPr>
              <a:t>の比較に関する</a:t>
            </a:r>
            <a:r>
              <a:rPr lang="ja-JP" altLang="ja-JP" sz="4800" kern="10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研究</a:t>
            </a:r>
            <a:endParaRPr kumimoji="1" lang="ja-JP" altLang="en-US" sz="4800" b="1"/>
          </a:p>
        </p:txBody>
      </p:sp>
      <p:sp>
        <p:nvSpPr>
          <p:cNvPr id="3" name="字幕 2">
            <a:extLst>
              <a:ext uri="{FF2B5EF4-FFF2-40B4-BE49-F238E27FC236}">
                <a16:creationId xmlns:a16="http://schemas.microsoft.com/office/drawing/2014/main" id="{D12EB9CA-9053-7155-B2BE-627A9011EB7C}"/>
              </a:ext>
            </a:extLst>
          </p:cNvPr>
          <p:cNvSpPr>
            <a:spLocks noGrp="1"/>
          </p:cNvSpPr>
          <p:nvPr>
            <p:ph type="subTitle" idx="1"/>
          </p:nvPr>
        </p:nvSpPr>
        <p:spPr>
          <a:xfrm>
            <a:off x="1524000" y="4206371"/>
            <a:ext cx="9144000" cy="1655762"/>
          </a:xfrm>
        </p:spPr>
        <p:txBody>
          <a:bodyPr>
            <a:normAutofit/>
          </a:bodyPr>
          <a:lstStyle/>
          <a:p>
            <a:pPr algn="ctr"/>
            <a:r>
              <a:rPr kumimoji="1" lang="ja-JP" altLang="en-US" sz="3200" b="1">
                <a:latin typeface="MS Gothic" panose="020B0609070205080204" pitchFamily="49" charset="-128"/>
                <a:ea typeface="MS Gothic" panose="020B0609070205080204" pitchFamily="49" charset="-128"/>
              </a:rPr>
              <a:t>蚊野研究室</a:t>
            </a:r>
            <a:endParaRPr kumimoji="1" lang="en-US" altLang="ja-JP" sz="3200" b="1" dirty="0">
              <a:latin typeface="MS Gothic" panose="020B0609070205080204" pitchFamily="49" charset="-128"/>
              <a:ea typeface="MS Gothic" panose="020B0609070205080204" pitchFamily="49" charset="-128"/>
            </a:endParaRPr>
          </a:p>
          <a:p>
            <a:pPr algn="ctr"/>
            <a:r>
              <a:rPr lang="ja-JP" altLang="en-US" sz="3200" b="1">
                <a:latin typeface="MS Gothic" panose="020B0609070205080204" pitchFamily="49" charset="-128"/>
                <a:ea typeface="MS Gothic" panose="020B0609070205080204" pitchFamily="49" charset="-128"/>
              </a:rPr>
              <a:t>脇益朋也</a:t>
            </a:r>
            <a:endParaRPr kumimoji="1" lang="ja-JP" altLang="en-US" sz="3200" b="1">
              <a:latin typeface="MS Gothic" panose="020B0609070205080204" pitchFamily="49" charset="-128"/>
              <a:ea typeface="MS Gothic" panose="020B0609070205080204" pitchFamily="49" charset="-128"/>
            </a:endParaRPr>
          </a:p>
        </p:txBody>
      </p:sp>
      <p:sp>
        <p:nvSpPr>
          <p:cNvPr id="6" name="スライド番号プレースホルダー 5">
            <a:extLst>
              <a:ext uri="{FF2B5EF4-FFF2-40B4-BE49-F238E27FC236}">
                <a16:creationId xmlns:a16="http://schemas.microsoft.com/office/drawing/2014/main" id="{BB7A1E89-D9F9-CB24-62D9-7E01CCE77184}"/>
              </a:ext>
            </a:extLst>
          </p:cNvPr>
          <p:cNvSpPr>
            <a:spLocks noGrp="1"/>
          </p:cNvSpPr>
          <p:nvPr>
            <p:ph type="sldNum" sz="quarter" idx="12"/>
          </p:nvPr>
        </p:nvSpPr>
        <p:spPr/>
        <p:txBody>
          <a:bodyPr/>
          <a:lstStyle/>
          <a:p>
            <a:fld id="{C08658E1-5005-E64B-81BC-3544A36E9E88}" type="slidenum">
              <a:rPr kumimoji="1" lang="ja-JP" altLang="en-US" smtClean="0"/>
              <a:t>1</a:t>
            </a:fld>
            <a:endParaRPr kumimoji="1" lang="ja-JP" altLang="en-US"/>
          </a:p>
        </p:txBody>
      </p:sp>
    </p:spTree>
    <p:extLst>
      <p:ext uri="{BB962C8B-B14F-4D97-AF65-F5344CB8AC3E}">
        <p14:creationId xmlns:p14="http://schemas.microsoft.com/office/powerpoint/2010/main" val="368338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34220"/>
          </a:xfrm>
        </p:spPr>
        <p:txBody>
          <a:bodyPr>
            <a:normAutofit/>
          </a:bodyPr>
          <a:lstStyle/>
          <a:p>
            <a:r>
              <a:rPr lang="ja-JP" altLang="en-US" sz="3200"/>
              <a:t>画素値の表示（画質評価に差がない部分）</a:t>
            </a:r>
            <a:endParaRPr kumimoji="1" lang="ja-JP" altLang="en-US" sz="3200"/>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384507" y="1499346"/>
            <a:ext cx="10515600" cy="1134220"/>
          </a:xfrm>
        </p:spPr>
        <p:txBody>
          <a:bodyPr/>
          <a:lstStyle/>
          <a:p>
            <a:pPr marL="0" indent="0">
              <a:buNone/>
            </a:pPr>
            <a:r>
              <a:rPr kumimoji="1" lang="ja-JP" altLang="en-US"/>
              <a:t>・</a:t>
            </a:r>
            <a:endParaRPr lang="en-US" altLang="ja-JP" dirty="0"/>
          </a:p>
          <a:p>
            <a:pPr marL="0" indent="0">
              <a:buNone/>
            </a:pPr>
            <a:endParaRPr lang="en-US" altLang="ja-JP" dirty="0"/>
          </a:p>
        </p:txBody>
      </p:sp>
      <p:pic>
        <p:nvPicPr>
          <p:cNvPr id="7" name="図 6" descr="フルーツと野菜&#10;&#10;自動的に生成された説明">
            <a:extLst>
              <a:ext uri="{FF2B5EF4-FFF2-40B4-BE49-F238E27FC236}">
                <a16:creationId xmlns:a16="http://schemas.microsoft.com/office/drawing/2014/main" id="{A012E6D4-DB03-F489-2C24-0CDAC9199DF3}"/>
              </a:ext>
            </a:extLst>
          </p:cNvPr>
          <p:cNvPicPr>
            <a:picLocks noChangeAspect="1"/>
          </p:cNvPicPr>
          <p:nvPr/>
        </p:nvPicPr>
        <p:blipFill>
          <a:blip r:embed="rId3"/>
          <a:stretch>
            <a:fillRect/>
          </a:stretch>
        </p:blipFill>
        <p:spPr>
          <a:xfrm>
            <a:off x="838200" y="2633566"/>
            <a:ext cx="3883090" cy="3883090"/>
          </a:xfrm>
          <a:prstGeom prst="rect">
            <a:avLst/>
          </a:prstGeom>
        </p:spPr>
      </p:pic>
      <p:pic>
        <p:nvPicPr>
          <p:cNvPr id="9" name="図 8" descr="グラフ, 散布図&#10;&#10;自動的に生成された説明">
            <a:extLst>
              <a:ext uri="{FF2B5EF4-FFF2-40B4-BE49-F238E27FC236}">
                <a16:creationId xmlns:a16="http://schemas.microsoft.com/office/drawing/2014/main" id="{40E4309E-49A6-C6D2-E1D7-391594A23B9F}"/>
              </a:ext>
            </a:extLst>
          </p:cNvPr>
          <p:cNvPicPr>
            <a:picLocks noChangeAspect="1"/>
          </p:cNvPicPr>
          <p:nvPr/>
        </p:nvPicPr>
        <p:blipFill>
          <a:blip r:embed="rId4"/>
          <a:stretch>
            <a:fillRect/>
          </a:stretch>
        </p:blipFill>
        <p:spPr>
          <a:xfrm>
            <a:off x="5642307" y="2407906"/>
            <a:ext cx="5711493" cy="4288595"/>
          </a:xfrm>
          <a:prstGeom prst="rect">
            <a:avLst/>
          </a:prstGeom>
        </p:spPr>
      </p:pic>
      <p:sp>
        <p:nvSpPr>
          <p:cNvPr id="6" name="スライド番号プレースホルダー 5">
            <a:extLst>
              <a:ext uri="{FF2B5EF4-FFF2-40B4-BE49-F238E27FC236}">
                <a16:creationId xmlns:a16="http://schemas.microsoft.com/office/drawing/2014/main" id="{BEA4C1D4-F14F-7D4D-D0AF-A0C13919AC47}"/>
              </a:ext>
            </a:extLst>
          </p:cNvPr>
          <p:cNvSpPr>
            <a:spLocks noGrp="1"/>
          </p:cNvSpPr>
          <p:nvPr>
            <p:ph type="sldNum" sz="quarter" idx="12"/>
          </p:nvPr>
        </p:nvSpPr>
        <p:spPr/>
        <p:txBody>
          <a:bodyPr/>
          <a:lstStyle/>
          <a:p>
            <a:fld id="{C08658E1-5005-E64B-81BC-3544A36E9E88}" type="slidenum">
              <a:rPr kumimoji="1" lang="ja-JP" altLang="en-US" smtClean="0"/>
              <a:t>10</a:t>
            </a:fld>
            <a:endParaRPr kumimoji="1" lang="ja-JP" altLang="en-US"/>
          </a:p>
        </p:txBody>
      </p:sp>
    </p:spTree>
    <p:extLst>
      <p:ext uri="{BB962C8B-B14F-4D97-AF65-F5344CB8AC3E}">
        <p14:creationId xmlns:p14="http://schemas.microsoft.com/office/powerpoint/2010/main" val="390316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34220"/>
          </a:xfrm>
        </p:spPr>
        <p:txBody>
          <a:bodyPr>
            <a:normAutofit/>
          </a:bodyPr>
          <a:lstStyle/>
          <a:p>
            <a:r>
              <a:rPr lang="ja-JP" altLang="en-US" sz="3200"/>
              <a:t>画素値の表示（画質評価に差がある部分）</a:t>
            </a:r>
            <a:endParaRPr kumimoji="1" lang="ja-JP" altLang="en-US" sz="3200"/>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384507" y="1499346"/>
            <a:ext cx="10515600" cy="1134220"/>
          </a:xfrm>
        </p:spPr>
        <p:txBody>
          <a:bodyPr/>
          <a:lstStyle/>
          <a:p>
            <a:pPr marL="0" indent="0">
              <a:buNone/>
            </a:pPr>
            <a:r>
              <a:rPr kumimoji="1" lang="ja-JP" altLang="en-US"/>
              <a:t>・</a:t>
            </a:r>
            <a:endParaRPr lang="en-US" altLang="ja-JP" dirty="0"/>
          </a:p>
          <a:p>
            <a:pPr marL="0" indent="0">
              <a:buNone/>
            </a:pPr>
            <a:endParaRPr lang="en-US" altLang="ja-JP" dirty="0"/>
          </a:p>
        </p:txBody>
      </p:sp>
      <p:pic>
        <p:nvPicPr>
          <p:cNvPr id="7" name="図 6" descr="帽子を被っている女性&#10;&#10;自動的に生成された説明">
            <a:extLst>
              <a:ext uri="{FF2B5EF4-FFF2-40B4-BE49-F238E27FC236}">
                <a16:creationId xmlns:a16="http://schemas.microsoft.com/office/drawing/2014/main" id="{F65AEFBF-421F-91A4-4F35-06D392111854}"/>
              </a:ext>
            </a:extLst>
          </p:cNvPr>
          <p:cNvPicPr>
            <a:picLocks noChangeAspect="1"/>
          </p:cNvPicPr>
          <p:nvPr/>
        </p:nvPicPr>
        <p:blipFill>
          <a:blip r:embed="rId3"/>
          <a:stretch>
            <a:fillRect/>
          </a:stretch>
        </p:blipFill>
        <p:spPr>
          <a:xfrm>
            <a:off x="838200" y="2539437"/>
            <a:ext cx="3995834" cy="3995834"/>
          </a:xfrm>
          <a:prstGeom prst="rect">
            <a:avLst/>
          </a:prstGeom>
        </p:spPr>
      </p:pic>
      <p:pic>
        <p:nvPicPr>
          <p:cNvPr id="11" name="図 10" descr="グラフ, 折れ線グラフ&#10;&#10;自動的に生成された説明">
            <a:extLst>
              <a:ext uri="{FF2B5EF4-FFF2-40B4-BE49-F238E27FC236}">
                <a16:creationId xmlns:a16="http://schemas.microsoft.com/office/drawing/2014/main" id="{8A2A4B37-2C0F-3A2C-2F11-06CC67874CD7}"/>
              </a:ext>
            </a:extLst>
          </p:cNvPr>
          <p:cNvPicPr>
            <a:picLocks noChangeAspect="1"/>
          </p:cNvPicPr>
          <p:nvPr/>
        </p:nvPicPr>
        <p:blipFill>
          <a:blip r:embed="rId4"/>
          <a:stretch>
            <a:fillRect/>
          </a:stretch>
        </p:blipFill>
        <p:spPr>
          <a:xfrm>
            <a:off x="5642307" y="2368829"/>
            <a:ext cx="5776025" cy="4337050"/>
          </a:xfrm>
          <a:prstGeom prst="rect">
            <a:avLst/>
          </a:prstGeom>
        </p:spPr>
      </p:pic>
      <p:sp>
        <p:nvSpPr>
          <p:cNvPr id="6" name="スライド番号プレースホルダー 5">
            <a:extLst>
              <a:ext uri="{FF2B5EF4-FFF2-40B4-BE49-F238E27FC236}">
                <a16:creationId xmlns:a16="http://schemas.microsoft.com/office/drawing/2014/main" id="{34833ACA-4E06-538D-9756-A7A1ECD4C665}"/>
              </a:ext>
            </a:extLst>
          </p:cNvPr>
          <p:cNvSpPr>
            <a:spLocks noGrp="1"/>
          </p:cNvSpPr>
          <p:nvPr>
            <p:ph type="sldNum" sz="quarter" idx="12"/>
          </p:nvPr>
        </p:nvSpPr>
        <p:spPr/>
        <p:txBody>
          <a:bodyPr/>
          <a:lstStyle/>
          <a:p>
            <a:fld id="{C08658E1-5005-E64B-81BC-3544A36E9E88}" type="slidenum">
              <a:rPr kumimoji="1" lang="ja-JP" altLang="en-US" smtClean="0"/>
              <a:t>11</a:t>
            </a:fld>
            <a:endParaRPr kumimoji="1" lang="ja-JP" altLang="en-US"/>
          </a:p>
        </p:txBody>
      </p:sp>
    </p:spTree>
    <p:extLst>
      <p:ext uri="{BB962C8B-B14F-4D97-AF65-F5344CB8AC3E}">
        <p14:creationId xmlns:p14="http://schemas.microsoft.com/office/powerpoint/2010/main" val="148214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34220"/>
          </a:xfrm>
        </p:spPr>
        <p:txBody>
          <a:bodyPr>
            <a:normAutofit/>
          </a:bodyPr>
          <a:lstStyle/>
          <a:p>
            <a:r>
              <a:rPr lang="ja-JP" altLang="en-US" sz="3200"/>
              <a:t>画素値の表示（画質評価に差がある部分）</a:t>
            </a:r>
            <a:endParaRPr kumimoji="1" lang="ja-JP" altLang="en-US" sz="3200"/>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384507" y="1499346"/>
            <a:ext cx="10515600" cy="1134220"/>
          </a:xfrm>
        </p:spPr>
        <p:txBody>
          <a:bodyPr/>
          <a:lstStyle/>
          <a:p>
            <a:pPr marL="0" indent="0">
              <a:buNone/>
            </a:pPr>
            <a:r>
              <a:rPr kumimoji="1" lang="ja-JP" altLang="en-US"/>
              <a:t>・</a:t>
            </a:r>
            <a:endParaRPr lang="en-US" altLang="ja-JP" dirty="0"/>
          </a:p>
          <a:p>
            <a:pPr marL="0" indent="0">
              <a:buNone/>
            </a:pPr>
            <a:endParaRPr lang="en-US" altLang="ja-JP" dirty="0"/>
          </a:p>
        </p:txBody>
      </p:sp>
      <p:pic>
        <p:nvPicPr>
          <p:cNvPr id="7" name="図 6" descr="口を開けた動物&#10;&#10;自動的に生成された説明">
            <a:extLst>
              <a:ext uri="{FF2B5EF4-FFF2-40B4-BE49-F238E27FC236}">
                <a16:creationId xmlns:a16="http://schemas.microsoft.com/office/drawing/2014/main" id="{6532A2DD-803B-5EA9-431C-9FAD7C2AEF7B}"/>
              </a:ext>
            </a:extLst>
          </p:cNvPr>
          <p:cNvPicPr>
            <a:picLocks noChangeAspect="1"/>
          </p:cNvPicPr>
          <p:nvPr/>
        </p:nvPicPr>
        <p:blipFill>
          <a:blip r:embed="rId3"/>
          <a:stretch>
            <a:fillRect/>
          </a:stretch>
        </p:blipFill>
        <p:spPr>
          <a:xfrm>
            <a:off x="838199" y="2633565"/>
            <a:ext cx="3939073" cy="3939073"/>
          </a:xfrm>
          <a:prstGeom prst="rect">
            <a:avLst/>
          </a:prstGeom>
        </p:spPr>
      </p:pic>
      <p:pic>
        <p:nvPicPr>
          <p:cNvPr id="9" name="図 8" descr="グラフ, 折れ線グラフ&#10;&#10;自動的に生成された説明">
            <a:extLst>
              <a:ext uri="{FF2B5EF4-FFF2-40B4-BE49-F238E27FC236}">
                <a16:creationId xmlns:a16="http://schemas.microsoft.com/office/drawing/2014/main" id="{FAF6F42B-A5F3-B104-205F-57AC76E6A9A9}"/>
              </a:ext>
            </a:extLst>
          </p:cNvPr>
          <p:cNvPicPr>
            <a:picLocks noChangeAspect="1"/>
          </p:cNvPicPr>
          <p:nvPr/>
        </p:nvPicPr>
        <p:blipFill>
          <a:blip r:embed="rId4"/>
          <a:stretch>
            <a:fillRect/>
          </a:stretch>
        </p:blipFill>
        <p:spPr>
          <a:xfrm>
            <a:off x="5611696" y="2481942"/>
            <a:ext cx="5603700" cy="4207656"/>
          </a:xfrm>
          <a:prstGeom prst="rect">
            <a:avLst/>
          </a:prstGeom>
        </p:spPr>
      </p:pic>
      <p:sp>
        <p:nvSpPr>
          <p:cNvPr id="6" name="スライド番号プレースホルダー 5">
            <a:extLst>
              <a:ext uri="{FF2B5EF4-FFF2-40B4-BE49-F238E27FC236}">
                <a16:creationId xmlns:a16="http://schemas.microsoft.com/office/drawing/2014/main" id="{F04858DC-7E0B-C1F6-6345-532E966B50C2}"/>
              </a:ext>
            </a:extLst>
          </p:cNvPr>
          <p:cNvSpPr>
            <a:spLocks noGrp="1"/>
          </p:cNvSpPr>
          <p:nvPr>
            <p:ph type="sldNum" sz="quarter" idx="12"/>
          </p:nvPr>
        </p:nvSpPr>
        <p:spPr/>
        <p:txBody>
          <a:bodyPr/>
          <a:lstStyle/>
          <a:p>
            <a:fld id="{C08658E1-5005-E64B-81BC-3544A36E9E88}" type="slidenum">
              <a:rPr kumimoji="1" lang="ja-JP" altLang="en-US" smtClean="0"/>
              <a:t>12</a:t>
            </a:fld>
            <a:endParaRPr kumimoji="1" lang="ja-JP" altLang="en-US"/>
          </a:p>
        </p:txBody>
      </p:sp>
    </p:spTree>
    <p:extLst>
      <p:ext uri="{BB962C8B-B14F-4D97-AF65-F5344CB8AC3E}">
        <p14:creationId xmlns:p14="http://schemas.microsoft.com/office/powerpoint/2010/main" val="702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34220"/>
          </a:xfrm>
        </p:spPr>
        <p:txBody>
          <a:bodyPr>
            <a:normAutofit/>
          </a:bodyPr>
          <a:lstStyle/>
          <a:p>
            <a:r>
              <a:rPr lang="ja-JP" altLang="en-US" sz="3200"/>
              <a:t>画素値の表示（画質評価に差がある部分）</a:t>
            </a:r>
            <a:endParaRPr kumimoji="1" lang="ja-JP" altLang="en-US" sz="3200"/>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384507" y="1499346"/>
            <a:ext cx="10515600" cy="1134220"/>
          </a:xfrm>
        </p:spPr>
        <p:txBody>
          <a:bodyPr/>
          <a:lstStyle/>
          <a:p>
            <a:pPr marL="0" indent="0">
              <a:buNone/>
            </a:pPr>
            <a:r>
              <a:rPr kumimoji="1" lang="ja-JP" altLang="en-US"/>
              <a:t>・</a:t>
            </a:r>
            <a:endParaRPr lang="en-US" altLang="ja-JP" dirty="0"/>
          </a:p>
          <a:p>
            <a:pPr marL="0" indent="0">
              <a:buNone/>
            </a:pPr>
            <a:endParaRPr lang="en-US" altLang="ja-JP" dirty="0"/>
          </a:p>
        </p:txBody>
      </p:sp>
      <p:pic>
        <p:nvPicPr>
          <p:cNvPr id="7" name="図 6" descr="フルーツと野菜&#10;&#10;自動的に生成された説明">
            <a:extLst>
              <a:ext uri="{FF2B5EF4-FFF2-40B4-BE49-F238E27FC236}">
                <a16:creationId xmlns:a16="http://schemas.microsoft.com/office/drawing/2014/main" id="{6237FFF8-B9A6-DE7B-8989-6449781C895D}"/>
              </a:ext>
            </a:extLst>
          </p:cNvPr>
          <p:cNvPicPr>
            <a:picLocks noChangeAspect="1"/>
          </p:cNvPicPr>
          <p:nvPr/>
        </p:nvPicPr>
        <p:blipFill>
          <a:blip r:embed="rId3"/>
          <a:stretch>
            <a:fillRect/>
          </a:stretch>
        </p:blipFill>
        <p:spPr>
          <a:xfrm>
            <a:off x="838200" y="2628901"/>
            <a:ext cx="3976396" cy="3976396"/>
          </a:xfrm>
          <a:prstGeom prst="rect">
            <a:avLst/>
          </a:prstGeom>
        </p:spPr>
      </p:pic>
      <p:pic>
        <p:nvPicPr>
          <p:cNvPr id="9" name="図 8" descr="グラフ, 折れ線グラフ&#10;&#10;自動的に生成された説明">
            <a:extLst>
              <a:ext uri="{FF2B5EF4-FFF2-40B4-BE49-F238E27FC236}">
                <a16:creationId xmlns:a16="http://schemas.microsoft.com/office/drawing/2014/main" id="{A68EF4C2-82B3-4B71-B988-9D32B63ACF41}"/>
              </a:ext>
            </a:extLst>
          </p:cNvPr>
          <p:cNvPicPr>
            <a:picLocks noChangeAspect="1"/>
          </p:cNvPicPr>
          <p:nvPr/>
        </p:nvPicPr>
        <p:blipFill>
          <a:blip r:embed="rId4"/>
          <a:stretch>
            <a:fillRect/>
          </a:stretch>
        </p:blipFill>
        <p:spPr>
          <a:xfrm>
            <a:off x="5642307" y="2391748"/>
            <a:ext cx="5711493" cy="4288595"/>
          </a:xfrm>
          <a:prstGeom prst="rect">
            <a:avLst/>
          </a:prstGeom>
        </p:spPr>
      </p:pic>
      <p:sp>
        <p:nvSpPr>
          <p:cNvPr id="6" name="スライド番号プレースホルダー 5">
            <a:extLst>
              <a:ext uri="{FF2B5EF4-FFF2-40B4-BE49-F238E27FC236}">
                <a16:creationId xmlns:a16="http://schemas.microsoft.com/office/drawing/2014/main" id="{0D055747-6226-5D28-060A-39916AA71802}"/>
              </a:ext>
            </a:extLst>
          </p:cNvPr>
          <p:cNvSpPr>
            <a:spLocks noGrp="1"/>
          </p:cNvSpPr>
          <p:nvPr>
            <p:ph type="sldNum" sz="quarter" idx="12"/>
          </p:nvPr>
        </p:nvSpPr>
        <p:spPr/>
        <p:txBody>
          <a:bodyPr/>
          <a:lstStyle/>
          <a:p>
            <a:fld id="{C08658E1-5005-E64B-81BC-3544A36E9E88}" type="slidenum">
              <a:rPr kumimoji="1" lang="ja-JP" altLang="en-US" smtClean="0"/>
              <a:t>13</a:t>
            </a:fld>
            <a:endParaRPr kumimoji="1" lang="ja-JP" altLang="en-US"/>
          </a:p>
        </p:txBody>
      </p:sp>
    </p:spTree>
    <p:extLst>
      <p:ext uri="{BB962C8B-B14F-4D97-AF65-F5344CB8AC3E}">
        <p14:creationId xmlns:p14="http://schemas.microsoft.com/office/powerpoint/2010/main" val="7051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B4955-D8A4-B5F2-F99B-758AD4CB83D7}"/>
              </a:ext>
            </a:extLst>
          </p:cNvPr>
          <p:cNvSpPr>
            <a:spLocks noGrp="1"/>
          </p:cNvSpPr>
          <p:nvPr>
            <p:ph type="title"/>
          </p:nvPr>
        </p:nvSpPr>
        <p:spPr/>
        <p:txBody>
          <a:bodyPr/>
          <a:lstStyle/>
          <a:p>
            <a:r>
              <a:rPr lang="ja-JP" altLang="en-US"/>
              <a:t>結果</a:t>
            </a:r>
            <a:endParaRPr kumimoji="1" lang="ja-JP" altLang="en-US"/>
          </a:p>
        </p:txBody>
      </p:sp>
      <p:sp>
        <p:nvSpPr>
          <p:cNvPr id="3" name="コンテンツ プレースホルダー 2">
            <a:extLst>
              <a:ext uri="{FF2B5EF4-FFF2-40B4-BE49-F238E27FC236}">
                <a16:creationId xmlns:a16="http://schemas.microsoft.com/office/drawing/2014/main" id="{1A38A5E6-9175-CFE3-325E-C9AE7C1F2807}"/>
              </a:ext>
            </a:extLst>
          </p:cNvPr>
          <p:cNvSpPr>
            <a:spLocks noGrp="1"/>
          </p:cNvSpPr>
          <p:nvPr>
            <p:ph idx="1"/>
          </p:nvPr>
        </p:nvSpPr>
        <p:spPr>
          <a:xfrm>
            <a:off x="838200" y="1914525"/>
            <a:ext cx="10515600" cy="4262438"/>
          </a:xfrm>
        </p:spPr>
        <p:txBody>
          <a:bodyPr>
            <a:normAutofit/>
          </a:bodyPr>
          <a:lstStyle/>
          <a:p>
            <a:r>
              <a:rPr lang="ja-JP" altLang="en-US" kern="100">
                <a:solidFill>
                  <a:srgbClr val="000000"/>
                </a:solidFill>
                <a:latin typeface="ＭＳ 明朝" panose="02020609040205080304" pitchFamily="49" charset="-128"/>
                <a:cs typeface="Times New Roman" panose="02020603050405020304" pitchFamily="18" charset="0"/>
              </a:rPr>
              <a:t>縮小時に平滑化されるため、小刻みな変化には対応できない</a:t>
            </a:r>
            <a:br>
              <a:rPr lang="en-US" altLang="ja-JP" kern="100" dirty="0">
                <a:solidFill>
                  <a:srgbClr val="000000"/>
                </a:solidFill>
                <a:latin typeface="ＭＳ 明朝" panose="02020609040205080304" pitchFamily="49" charset="-128"/>
                <a:cs typeface="Times New Roman" panose="02020603050405020304" pitchFamily="18" charset="0"/>
              </a:rPr>
            </a:br>
            <a:endParaRPr lang="en-US" altLang="ja-JP" kern="100" dirty="0">
              <a:solidFill>
                <a:srgbClr val="000000"/>
              </a:solidFill>
              <a:latin typeface="ＭＳ 明朝" panose="02020609040205080304" pitchFamily="49" charset="-128"/>
              <a:cs typeface="Times New Roman" panose="02020603050405020304" pitchFamily="18" charset="0"/>
            </a:endParaRPr>
          </a:p>
          <a:p>
            <a:r>
              <a:rPr lang="en-US" altLang="ja-JP" kern="100" dirty="0">
                <a:solidFill>
                  <a:srgbClr val="000000"/>
                </a:solidFill>
                <a:effectLst/>
                <a:latin typeface="ＭＳ 明朝" panose="02020609040205080304" pitchFamily="49" charset="-128"/>
                <a:cs typeface="Times New Roman" panose="02020603050405020304" pitchFamily="18" charset="0"/>
              </a:rPr>
              <a:t>waifu2x</a:t>
            </a:r>
            <a:r>
              <a:rPr lang="ja-JP" altLang="ja-JP" kern="100">
                <a:solidFill>
                  <a:srgbClr val="000000"/>
                </a:solidFill>
                <a:effectLst/>
                <a:ea typeface="ＭＳ 明朝" panose="02020609040205080304" pitchFamily="49" charset="-128"/>
                <a:cs typeface="Times New Roman" panose="02020603050405020304" pitchFamily="18" charset="0"/>
              </a:rPr>
              <a:t>の超解像による拡大方法には</a:t>
            </a:r>
            <a:r>
              <a:rPr lang="ja-JP" altLang="en-US" kern="100">
                <a:solidFill>
                  <a:srgbClr val="000000"/>
                </a:solidFill>
                <a:effectLst/>
                <a:ea typeface="ＭＳ 明朝" panose="02020609040205080304" pitchFamily="49" charset="-128"/>
                <a:cs typeface="Times New Roman" panose="02020603050405020304" pitchFamily="18" charset="0"/>
              </a:rPr>
              <a:t>、</a:t>
            </a:r>
            <a:br>
              <a:rPr lang="en-US" altLang="ja-JP" kern="100" dirty="0">
                <a:solidFill>
                  <a:srgbClr val="000000"/>
                </a:solidFill>
                <a:ea typeface="ＭＳ 明朝" panose="02020609040205080304" pitchFamily="49" charset="-128"/>
                <a:cs typeface="Times New Roman" panose="02020603050405020304" pitchFamily="18" charset="0"/>
              </a:rPr>
            </a:br>
            <a:r>
              <a:rPr lang="ja-JP" altLang="ja-JP" kern="100">
                <a:solidFill>
                  <a:srgbClr val="000000"/>
                </a:solidFill>
                <a:effectLst/>
                <a:ea typeface="ＭＳ 明朝" panose="02020609040205080304" pitchFamily="49" charset="-128"/>
                <a:cs typeface="Times New Roman" panose="02020603050405020304" pitchFamily="18" charset="0"/>
              </a:rPr>
              <a:t>エッジ部分でより高精度な補間をする</a:t>
            </a:r>
            <a:r>
              <a:rPr lang="ja-JP" altLang="ja-JP" sz="3200" kern="100">
                <a:solidFill>
                  <a:srgbClr val="000000"/>
                </a:solidFill>
                <a:effectLst/>
                <a:ea typeface="ＭＳ 明朝" panose="02020609040205080304" pitchFamily="49" charset="-128"/>
                <a:cs typeface="Times New Roman" panose="02020603050405020304" pitchFamily="18" charset="0"/>
              </a:rPr>
              <a:t>こと</a:t>
            </a:r>
            <a:r>
              <a:rPr lang="ja-JP" altLang="ja-JP" kern="100">
                <a:solidFill>
                  <a:srgbClr val="000000"/>
                </a:solidFill>
                <a:effectLst/>
                <a:ea typeface="ＭＳ 明朝" panose="02020609040205080304" pitchFamily="49" charset="-128"/>
                <a:cs typeface="Times New Roman" panose="02020603050405020304" pitchFamily="18" charset="0"/>
              </a:rPr>
              <a:t>ができる性質</a:t>
            </a:r>
            <a:br>
              <a:rPr lang="en-US" altLang="ja-JP" kern="100" dirty="0">
                <a:solidFill>
                  <a:srgbClr val="000000"/>
                </a:solidFill>
                <a:effectLst/>
                <a:ea typeface="ＭＳ 明朝" panose="02020609040205080304" pitchFamily="49" charset="-128"/>
                <a:cs typeface="Times New Roman" panose="02020603050405020304" pitchFamily="18" charset="0"/>
              </a:rPr>
            </a:br>
            <a:r>
              <a:rPr lang="ja-JP" altLang="ja-JP" kern="100">
                <a:solidFill>
                  <a:srgbClr val="000000"/>
                </a:solidFill>
                <a:effectLst/>
                <a:ea typeface="ＭＳ 明朝" panose="02020609040205080304" pitchFamily="49" charset="-128"/>
                <a:cs typeface="Times New Roman" panose="02020603050405020304" pitchFamily="18" charset="0"/>
              </a:rPr>
              <a:t>があると</a:t>
            </a:r>
            <a:r>
              <a:rPr lang="ja-JP" altLang="en-US" kern="100">
                <a:solidFill>
                  <a:srgbClr val="000000"/>
                </a:solidFill>
                <a:ea typeface="ＭＳ 明朝" panose="02020609040205080304" pitchFamily="49" charset="-128"/>
                <a:cs typeface="Times New Roman" panose="02020603050405020304" pitchFamily="18" charset="0"/>
              </a:rPr>
              <a:t>わかった</a:t>
            </a:r>
            <a:br>
              <a:rPr lang="en-US" altLang="ja-JP" kern="100" dirty="0">
                <a:solidFill>
                  <a:srgbClr val="000000"/>
                </a:solidFill>
                <a:effectLst/>
                <a:ea typeface="ＭＳ 明朝" panose="02020609040205080304" pitchFamily="49" charset="-128"/>
                <a:cs typeface="Times New Roman" panose="02020603050405020304" pitchFamily="18" charset="0"/>
              </a:rPr>
            </a:br>
            <a:br>
              <a:rPr lang="en-US" altLang="ja-JP" kern="100" dirty="0">
                <a:solidFill>
                  <a:srgbClr val="000000"/>
                </a:solidFill>
                <a:effectLst/>
                <a:ea typeface="ＭＳ 明朝" panose="02020609040205080304" pitchFamily="49" charset="-128"/>
                <a:cs typeface="Times New Roman" panose="02020603050405020304" pitchFamily="18" charset="0"/>
              </a:rPr>
            </a:br>
            <a:br>
              <a:rPr lang="en-US" altLang="ja-JP" kern="100" dirty="0">
                <a:solidFill>
                  <a:srgbClr val="000000"/>
                </a:solidFill>
                <a:ea typeface="ＭＳ 明朝" panose="02020609040205080304" pitchFamily="49" charset="-128"/>
                <a:cs typeface="Times New Roman" panose="02020603050405020304" pitchFamily="18" charset="0"/>
              </a:rPr>
            </a:br>
            <a:endParaRPr lang="en-US" altLang="ja-JP" kern="100" dirty="0">
              <a:solidFill>
                <a:srgbClr val="000000"/>
              </a:solidFill>
              <a:effectLst/>
              <a:ea typeface="ＭＳ 明朝" panose="02020609040205080304" pitchFamily="49" charset="-128"/>
              <a:cs typeface="Times New Roman" panose="02020603050405020304" pitchFamily="18" charset="0"/>
            </a:endParaRPr>
          </a:p>
          <a:p>
            <a:r>
              <a:rPr lang="en-US" altLang="ja-JP" sz="2800" kern="100" dirty="0">
                <a:solidFill>
                  <a:srgbClr val="000000"/>
                </a:solidFill>
                <a:effectLst/>
                <a:latin typeface="ＭＳ 明朝" panose="02020609040205080304" pitchFamily="49" charset="-128"/>
                <a:cs typeface="Times New Roman" panose="02020603050405020304" pitchFamily="18" charset="0"/>
              </a:rPr>
              <a:t>waifu2x</a:t>
            </a:r>
            <a:r>
              <a:rPr lang="ja-JP" altLang="ja-JP" sz="2800" kern="100">
                <a:solidFill>
                  <a:srgbClr val="000000"/>
                </a:solidFill>
                <a:effectLst/>
                <a:ea typeface="ＭＳ 明朝" panose="02020609040205080304" pitchFamily="49" charset="-128"/>
                <a:cs typeface="Times New Roman" panose="02020603050405020304" pitchFamily="18" charset="0"/>
              </a:rPr>
              <a:t>のエッジ部分でのより詳細な性質を分析する</a:t>
            </a:r>
            <a:endParaRPr lang="en-US" altLang="ja-JP" kern="100" dirty="0">
              <a:solidFill>
                <a:srgbClr val="000000"/>
              </a:solidFill>
              <a:effectLst/>
              <a:ea typeface="ＭＳ 明朝" panose="02020609040205080304" pitchFamily="49" charset="-128"/>
              <a:cs typeface="Times New Roman" panose="02020603050405020304" pitchFamily="18" charset="0"/>
            </a:endParaRPr>
          </a:p>
          <a:p>
            <a:pPr algn="ctr"/>
            <a:endParaRPr kumimoji="1" lang="ja-JP" altLang="en-US"/>
          </a:p>
        </p:txBody>
      </p:sp>
      <p:sp>
        <p:nvSpPr>
          <p:cNvPr id="4" name="タイトル 1">
            <a:extLst>
              <a:ext uri="{FF2B5EF4-FFF2-40B4-BE49-F238E27FC236}">
                <a16:creationId xmlns:a16="http://schemas.microsoft.com/office/drawing/2014/main" id="{B4DCF558-3A76-FEC6-3961-A01A6A6BC92F}"/>
              </a:ext>
            </a:extLst>
          </p:cNvPr>
          <p:cNvSpPr txBox="1">
            <a:spLocks/>
          </p:cNvSpPr>
          <p:nvPr/>
        </p:nvSpPr>
        <p:spPr>
          <a:xfrm>
            <a:off x="838200" y="1359297"/>
            <a:ext cx="119062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t>成果</a:t>
            </a:r>
          </a:p>
        </p:txBody>
      </p:sp>
      <p:sp>
        <p:nvSpPr>
          <p:cNvPr id="5" name="タイトル 1">
            <a:extLst>
              <a:ext uri="{FF2B5EF4-FFF2-40B4-BE49-F238E27FC236}">
                <a16:creationId xmlns:a16="http://schemas.microsoft.com/office/drawing/2014/main" id="{58B5CEC7-7F92-3549-FC0F-F9ECB1B4B8ED}"/>
              </a:ext>
            </a:extLst>
          </p:cNvPr>
          <p:cNvSpPr txBox="1">
            <a:spLocks/>
          </p:cNvSpPr>
          <p:nvPr/>
        </p:nvSpPr>
        <p:spPr>
          <a:xfrm>
            <a:off x="838199" y="4504531"/>
            <a:ext cx="119062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t>課題</a:t>
            </a:r>
          </a:p>
        </p:txBody>
      </p:sp>
      <p:sp>
        <p:nvSpPr>
          <p:cNvPr id="8" name="スライド番号プレースホルダー 7">
            <a:extLst>
              <a:ext uri="{FF2B5EF4-FFF2-40B4-BE49-F238E27FC236}">
                <a16:creationId xmlns:a16="http://schemas.microsoft.com/office/drawing/2014/main" id="{F76DA445-92D3-EFE1-5799-5E1705626654}"/>
              </a:ext>
            </a:extLst>
          </p:cNvPr>
          <p:cNvSpPr>
            <a:spLocks noGrp="1"/>
          </p:cNvSpPr>
          <p:nvPr>
            <p:ph type="sldNum" sz="quarter" idx="12"/>
          </p:nvPr>
        </p:nvSpPr>
        <p:spPr/>
        <p:txBody>
          <a:bodyPr/>
          <a:lstStyle/>
          <a:p>
            <a:fld id="{C08658E1-5005-E64B-81BC-3544A36E9E88}" type="slidenum">
              <a:rPr kumimoji="1" lang="ja-JP" altLang="en-US" smtClean="0"/>
              <a:t>14</a:t>
            </a:fld>
            <a:endParaRPr kumimoji="1" lang="ja-JP" altLang="en-US"/>
          </a:p>
        </p:txBody>
      </p:sp>
    </p:spTree>
    <p:extLst>
      <p:ext uri="{BB962C8B-B14F-4D97-AF65-F5344CB8AC3E}">
        <p14:creationId xmlns:p14="http://schemas.microsoft.com/office/powerpoint/2010/main" val="13264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D81779-8E40-3628-9B0F-F6D25BA5E8BC}"/>
              </a:ext>
            </a:extLst>
          </p:cNvPr>
          <p:cNvSpPr>
            <a:spLocks noGrp="1"/>
          </p:cNvSpPr>
          <p:nvPr>
            <p:ph type="title"/>
          </p:nvPr>
        </p:nvSpPr>
        <p:spPr/>
        <p:txBody>
          <a:bodyPr/>
          <a:lstStyle/>
          <a:p>
            <a:r>
              <a:rPr kumimoji="1" lang="ja-JP" altLang="en-US"/>
              <a:t>画像の拡大</a:t>
            </a:r>
          </a:p>
        </p:txBody>
      </p:sp>
      <p:pic>
        <p:nvPicPr>
          <p:cNvPr id="4" name="図 3" descr="帽子を被っている女性&#10;&#10;自動的に生成された説明">
            <a:extLst>
              <a:ext uri="{FF2B5EF4-FFF2-40B4-BE49-F238E27FC236}">
                <a16:creationId xmlns:a16="http://schemas.microsoft.com/office/drawing/2014/main" id="{054604F3-56DC-44FB-EF7B-A4F0CA541B8E}"/>
              </a:ext>
            </a:extLst>
          </p:cNvPr>
          <p:cNvPicPr>
            <a:picLocks noChangeAspect="1"/>
          </p:cNvPicPr>
          <p:nvPr/>
        </p:nvPicPr>
        <p:blipFill>
          <a:blip r:embed="rId3"/>
          <a:stretch>
            <a:fillRect/>
          </a:stretch>
        </p:blipFill>
        <p:spPr>
          <a:xfrm>
            <a:off x="9391926" y="365125"/>
            <a:ext cx="2140707" cy="2140707"/>
          </a:xfrm>
          <a:prstGeom prst="rect">
            <a:avLst/>
          </a:prstGeom>
        </p:spPr>
      </p:pic>
      <p:sp>
        <p:nvSpPr>
          <p:cNvPr id="5" name="テキスト ボックス 4">
            <a:extLst>
              <a:ext uri="{FF2B5EF4-FFF2-40B4-BE49-F238E27FC236}">
                <a16:creationId xmlns:a16="http://schemas.microsoft.com/office/drawing/2014/main" id="{8500587B-2A96-2D5B-C8C7-1B075738B6F0}"/>
              </a:ext>
            </a:extLst>
          </p:cNvPr>
          <p:cNvSpPr txBox="1"/>
          <p:nvPr/>
        </p:nvSpPr>
        <p:spPr>
          <a:xfrm flipH="1">
            <a:off x="8396334" y="973815"/>
            <a:ext cx="816759" cy="923330"/>
          </a:xfrm>
          <a:prstGeom prst="rect">
            <a:avLst/>
          </a:prstGeom>
          <a:noFill/>
        </p:spPr>
        <p:txBody>
          <a:bodyPr wrap="square" rtlCol="0">
            <a:spAutoFit/>
          </a:bodyPr>
          <a:lstStyle/>
          <a:p>
            <a:r>
              <a:rPr kumimoji="1" lang="ja-JP" altLang="en-US" sz="5400"/>
              <a:t>→</a:t>
            </a:r>
          </a:p>
        </p:txBody>
      </p:sp>
      <p:pic>
        <p:nvPicPr>
          <p:cNvPr id="6" name="図 5" descr="帽子を被っている女性&#10;&#10;自動的に生成された説明">
            <a:extLst>
              <a:ext uri="{FF2B5EF4-FFF2-40B4-BE49-F238E27FC236}">
                <a16:creationId xmlns:a16="http://schemas.microsoft.com/office/drawing/2014/main" id="{1DEB6325-678B-6115-7FA4-89883F643A04}"/>
              </a:ext>
            </a:extLst>
          </p:cNvPr>
          <p:cNvPicPr>
            <a:picLocks noChangeAspect="1"/>
          </p:cNvPicPr>
          <p:nvPr/>
        </p:nvPicPr>
        <p:blipFill>
          <a:blip r:embed="rId4"/>
          <a:stretch>
            <a:fillRect/>
          </a:stretch>
        </p:blipFill>
        <p:spPr>
          <a:xfrm>
            <a:off x="7146094" y="899776"/>
            <a:ext cx="1071407" cy="1071407"/>
          </a:xfrm>
          <a:prstGeom prst="rect">
            <a:avLst/>
          </a:prstGeom>
        </p:spPr>
      </p:pic>
      <p:sp>
        <p:nvSpPr>
          <p:cNvPr id="9" name="スライド番号プレースホルダー 8">
            <a:extLst>
              <a:ext uri="{FF2B5EF4-FFF2-40B4-BE49-F238E27FC236}">
                <a16:creationId xmlns:a16="http://schemas.microsoft.com/office/drawing/2014/main" id="{C0B1A1B5-54C1-F8C1-276A-BFD7AB0B4044}"/>
              </a:ext>
            </a:extLst>
          </p:cNvPr>
          <p:cNvSpPr>
            <a:spLocks noGrp="1"/>
          </p:cNvSpPr>
          <p:nvPr>
            <p:ph type="sldNum" sz="quarter" idx="12"/>
          </p:nvPr>
        </p:nvSpPr>
        <p:spPr/>
        <p:txBody>
          <a:bodyPr/>
          <a:lstStyle/>
          <a:p>
            <a:fld id="{C08658E1-5005-E64B-81BC-3544A36E9E88}" type="slidenum">
              <a:rPr kumimoji="1" lang="ja-JP" altLang="en-US" smtClean="0"/>
              <a:t>2</a:t>
            </a:fld>
            <a:endParaRPr kumimoji="1" lang="ja-JP" altLang="en-US"/>
          </a:p>
        </p:txBody>
      </p:sp>
      <p:sp>
        <p:nvSpPr>
          <p:cNvPr id="10" name="コンテンツ プレースホルダー 2">
            <a:extLst>
              <a:ext uri="{FF2B5EF4-FFF2-40B4-BE49-F238E27FC236}">
                <a16:creationId xmlns:a16="http://schemas.microsoft.com/office/drawing/2014/main" id="{C8BF11CE-D831-3407-C226-1AB1E1A121E3}"/>
              </a:ext>
            </a:extLst>
          </p:cNvPr>
          <p:cNvSpPr txBox="1">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標本化定理に基づく画像の補間</a:t>
            </a:r>
            <a:br>
              <a:rPr lang="en-US" altLang="ja-JP" dirty="0"/>
            </a:br>
            <a:r>
              <a:rPr lang="ja-JP" altLang="en-US"/>
              <a:t>具体的な手法としては、</a:t>
            </a:r>
            <a:br>
              <a:rPr lang="en-US" altLang="ja-JP" dirty="0"/>
            </a:br>
            <a:r>
              <a:rPr lang="ja-JP" altLang="en-US"/>
              <a:t>最近傍補間、バイリニア補間、</a:t>
            </a:r>
            <a:br>
              <a:rPr lang="en-US" altLang="ja-JP" dirty="0"/>
            </a:br>
            <a:r>
              <a:rPr lang="ja-JP" altLang="en-US"/>
              <a:t>バイキュービック補間が一般的</a:t>
            </a:r>
            <a:endParaRPr lang="en-US" altLang="ja-JP" dirty="0"/>
          </a:p>
          <a:p>
            <a:endParaRPr lang="en-US" altLang="ja-JP" dirty="0"/>
          </a:p>
          <a:p>
            <a:r>
              <a:rPr lang="ja-JP" altLang="en-US"/>
              <a:t>標本化定理には基づかない超解像</a:t>
            </a:r>
            <a:br>
              <a:rPr lang="en-US" altLang="ja-JP" dirty="0"/>
            </a:br>
            <a:r>
              <a:rPr lang="ja-JP" altLang="en-US"/>
              <a:t>原画像には存在しない、高周波成分を生成することが</a:t>
            </a:r>
            <a:br>
              <a:rPr lang="en-US" altLang="ja-JP" dirty="0"/>
            </a:br>
            <a:r>
              <a:rPr lang="ja-JP" altLang="en-US"/>
              <a:t>できる方法</a:t>
            </a:r>
            <a:endParaRPr lang="en-US" altLang="ja-JP" dirty="0"/>
          </a:p>
        </p:txBody>
      </p:sp>
    </p:spTree>
    <p:extLst>
      <p:ext uri="{BB962C8B-B14F-4D97-AF65-F5344CB8AC3E}">
        <p14:creationId xmlns:p14="http://schemas.microsoft.com/office/powerpoint/2010/main" val="429367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正方形/長方形 80">
            <a:extLst>
              <a:ext uri="{FF2B5EF4-FFF2-40B4-BE49-F238E27FC236}">
                <a16:creationId xmlns:a16="http://schemas.microsoft.com/office/drawing/2014/main" id="{0274B813-A02A-3B62-A592-FEF19EE6D3B7}"/>
              </a:ext>
            </a:extLst>
          </p:cNvPr>
          <p:cNvSpPr/>
          <p:nvPr/>
        </p:nvSpPr>
        <p:spPr>
          <a:xfrm>
            <a:off x="502139" y="3502980"/>
            <a:ext cx="5295900" cy="13778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a:extLst>
              <a:ext uri="{FF2B5EF4-FFF2-40B4-BE49-F238E27FC236}">
                <a16:creationId xmlns:a16="http://schemas.microsoft.com/office/drawing/2014/main" id="{E3063F49-3835-48E9-D36A-41C64BBAF050}"/>
              </a:ext>
            </a:extLst>
          </p:cNvPr>
          <p:cNvSpPr>
            <a:spLocks noGrp="1"/>
          </p:cNvSpPr>
          <p:nvPr>
            <p:ph type="title"/>
          </p:nvPr>
        </p:nvSpPr>
        <p:spPr>
          <a:xfrm>
            <a:off x="838200" y="365125"/>
            <a:ext cx="4922510" cy="1325563"/>
          </a:xfrm>
        </p:spPr>
        <p:txBody>
          <a:bodyPr>
            <a:normAutofit/>
          </a:bodyPr>
          <a:lstStyle/>
          <a:p>
            <a:r>
              <a:rPr lang="ja-JP" altLang="en-US" sz="4000"/>
              <a:t>合志の超解像</a:t>
            </a:r>
          </a:p>
        </p:txBody>
      </p:sp>
      <p:pic>
        <p:nvPicPr>
          <p:cNvPr id="2" name="図 1" descr="グラフ, ヒストグラム&#10;&#10;自動的に生成された説明">
            <a:extLst>
              <a:ext uri="{FF2B5EF4-FFF2-40B4-BE49-F238E27FC236}">
                <a16:creationId xmlns:a16="http://schemas.microsoft.com/office/drawing/2014/main" id="{CD63A1F5-602A-9138-5BBF-C8B6752DAB5D}"/>
              </a:ext>
            </a:extLst>
          </p:cNvPr>
          <p:cNvPicPr>
            <a:picLocks noChangeAspect="1"/>
          </p:cNvPicPr>
          <p:nvPr/>
        </p:nvPicPr>
        <p:blipFill>
          <a:blip r:embed="rId3"/>
          <a:stretch>
            <a:fillRect/>
          </a:stretch>
        </p:blipFill>
        <p:spPr>
          <a:xfrm>
            <a:off x="6592264" y="1436382"/>
            <a:ext cx="5406013" cy="4757782"/>
          </a:xfrm>
          <a:prstGeom prst="rect">
            <a:avLst/>
          </a:prstGeom>
        </p:spPr>
      </p:pic>
      <p:sp>
        <p:nvSpPr>
          <p:cNvPr id="25" name="スライド番号プレースホルダー 24">
            <a:extLst>
              <a:ext uri="{FF2B5EF4-FFF2-40B4-BE49-F238E27FC236}">
                <a16:creationId xmlns:a16="http://schemas.microsoft.com/office/drawing/2014/main" id="{962B93CE-667D-887E-DF51-DE799583213D}"/>
              </a:ext>
            </a:extLst>
          </p:cNvPr>
          <p:cNvSpPr>
            <a:spLocks noGrp="1"/>
          </p:cNvSpPr>
          <p:nvPr>
            <p:ph type="sldNum" sz="quarter" idx="12"/>
          </p:nvPr>
        </p:nvSpPr>
        <p:spPr/>
        <p:txBody>
          <a:bodyPr/>
          <a:lstStyle/>
          <a:p>
            <a:fld id="{C08658E1-5005-E64B-81BC-3544A36E9E88}"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52C0B525-33BE-DDE8-1FDD-B6E3683AFE70}"/>
              </a:ext>
            </a:extLst>
          </p:cNvPr>
          <p:cNvSpPr txBox="1"/>
          <p:nvPr/>
        </p:nvSpPr>
        <p:spPr>
          <a:xfrm>
            <a:off x="96220" y="1715787"/>
            <a:ext cx="827076" cy="830997"/>
          </a:xfrm>
          <a:prstGeom prst="rect">
            <a:avLst/>
          </a:prstGeom>
          <a:noFill/>
        </p:spPr>
        <p:txBody>
          <a:bodyPr wrap="square" rtlCol="0">
            <a:spAutoFit/>
          </a:bodyPr>
          <a:lstStyle/>
          <a:p>
            <a:pPr algn="r"/>
            <a:r>
              <a:rPr kumimoji="1" lang="ja-JP" altLang="en-US" sz="2400">
                <a:latin typeface="MS Gothic" panose="020B0609070205080204" pitchFamily="49" charset="-128"/>
                <a:ea typeface="MS Gothic" panose="020B0609070205080204" pitchFamily="49" charset="-128"/>
              </a:rPr>
              <a:t>入力</a:t>
            </a:r>
            <a:endParaRPr kumimoji="1" lang="en-US" altLang="ja-JP" sz="2400" dirty="0">
              <a:latin typeface="MS Gothic" panose="020B0609070205080204" pitchFamily="49" charset="-128"/>
              <a:ea typeface="MS Gothic" panose="020B0609070205080204" pitchFamily="49" charset="-128"/>
            </a:endParaRPr>
          </a:p>
          <a:p>
            <a:pPr algn="r"/>
            <a:r>
              <a:rPr kumimoji="1" lang="ja-JP" altLang="en-US" sz="2400">
                <a:latin typeface="MS Gothic" panose="020B0609070205080204" pitchFamily="49" charset="-128"/>
                <a:ea typeface="MS Gothic" panose="020B0609070205080204" pitchFamily="49" charset="-128"/>
              </a:rPr>
              <a:t>画像</a:t>
            </a:r>
          </a:p>
        </p:txBody>
      </p:sp>
      <p:sp>
        <p:nvSpPr>
          <p:cNvPr id="6" name="テキスト ボックス 5">
            <a:extLst>
              <a:ext uri="{FF2B5EF4-FFF2-40B4-BE49-F238E27FC236}">
                <a16:creationId xmlns:a16="http://schemas.microsoft.com/office/drawing/2014/main" id="{86BBC7B7-4893-5440-F44A-BD46D88AE2E4}"/>
              </a:ext>
            </a:extLst>
          </p:cNvPr>
          <p:cNvSpPr txBox="1"/>
          <p:nvPr/>
        </p:nvSpPr>
        <p:spPr>
          <a:xfrm>
            <a:off x="1245403" y="1745229"/>
            <a:ext cx="2636127" cy="830997"/>
          </a:xfrm>
          <a:prstGeom prst="rect">
            <a:avLst/>
          </a:prstGeom>
          <a:noFill/>
          <a:ln w="12700">
            <a:solidFill>
              <a:schemeClr val="tx1"/>
            </a:solidFill>
          </a:ln>
        </p:spPr>
        <p:txBody>
          <a:bodyPr wrap="square" rtlCol="0">
            <a:spAutoFit/>
          </a:bodyPr>
          <a:lstStyle/>
          <a:p>
            <a:pPr algn="ctr"/>
            <a:r>
              <a:rPr kumimoji="1" lang="ja-JP" altLang="en-US" sz="2400">
                <a:latin typeface="MS Gothic" panose="020B0609070205080204" pitchFamily="49" charset="-128"/>
                <a:ea typeface="MS Gothic" panose="020B0609070205080204" pitchFamily="49" charset="-128"/>
              </a:rPr>
              <a:t>バイキュービック</a:t>
            </a:r>
            <a:endParaRPr kumimoji="1" lang="en-US" altLang="ja-JP" sz="2400" dirty="0">
              <a:latin typeface="MS Gothic" panose="020B0609070205080204" pitchFamily="49" charset="-128"/>
              <a:ea typeface="MS Gothic" panose="020B0609070205080204" pitchFamily="49" charset="-128"/>
            </a:endParaRPr>
          </a:p>
          <a:p>
            <a:pPr algn="ctr"/>
            <a:r>
              <a:rPr kumimoji="1" lang="ja-JP" altLang="en-US" sz="2400">
                <a:latin typeface="MS Gothic" panose="020B0609070205080204" pitchFamily="49" charset="-128"/>
                <a:ea typeface="MS Gothic" panose="020B0609070205080204" pitchFamily="49" charset="-128"/>
              </a:rPr>
              <a:t>補間による拡大</a:t>
            </a:r>
          </a:p>
        </p:txBody>
      </p:sp>
      <p:sp>
        <p:nvSpPr>
          <p:cNvPr id="9" name="テキスト ボックス 8">
            <a:extLst>
              <a:ext uri="{FF2B5EF4-FFF2-40B4-BE49-F238E27FC236}">
                <a16:creationId xmlns:a16="http://schemas.microsoft.com/office/drawing/2014/main" id="{43953BB1-4575-83E6-F5D4-3EBBB2EB8BAD}"/>
              </a:ext>
            </a:extLst>
          </p:cNvPr>
          <p:cNvSpPr txBox="1"/>
          <p:nvPr/>
        </p:nvSpPr>
        <p:spPr>
          <a:xfrm>
            <a:off x="682369" y="3815273"/>
            <a:ext cx="1406223" cy="830997"/>
          </a:xfrm>
          <a:prstGeom prst="rect">
            <a:avLst/>
          </a:prstGeom>
          <a:noFill/>
          <a:ln w="12700">
            <a:solidFill>
              <a:schemeClr val="tx1"/>
            </a:solidFill>
          </a:ln>
        </p:spPr>
        <p:txBody>
          <a:bodyPr wrap="square" rtlCol="0">
            <a:spAutoFit/>
          </a:bodyPr>
          <a:lstStyle/>
          <a:p>
            <a:pPr algn="ctr"/>
            <a:r>
              <a:rPr kumimoji="1" lang="ja-JP" altLang="en-US" sz="2400">
                <a:latin typeface="MS Gothic" panose="020B0609070205080204" pitchFamily="49" charset="-128"/>
                <a:ea typeface="MS Gothic" panose="020B0609070205080204" pitchFamily="49" charset="-128"/>
              </a:rPr>
              <a:t>ハイパスフィルタ</a:t>
            </a:r>
          </a:p>
        </p:txBody>
      </p:sp>
      <p:sp>
        <p:nvSpPr>
          <p:cNvPr id="10" name="テキスト ボックス 9">
            <a:extLst>
              <a:ext uri="{FF2B5EF4-FFF2-40B4-BE49-F238E27FC236}">
                <a16:creationId xmlns:a16="http://schemas.microsoft.com/office/drawing/2014/main" id="{0BA6C6E5-B7FC-C704-4A45-6D32D91C3DED}"/>
              </a:ext>
            </a:extLst>
          </p:cNvPr>
          <p:cNvSpPr txBox="1"/>
          <p:nvPr/>
        </p:nvSpPr>
        <p:spPr>
          <a:xfrm>
            <a:off x="2476631" y="3815273"/>
            <a:ext cx="1243673" cy="830997"/>
          </a:xfrm>
          <a:prstGeom prst="rect">
            <a:avLst/>
          </a:prstGeom>
          <a:noFill/>
          <a:ln w="12700">
            <a:solidFill>
              <a:schemeClr val="tx1"/>
            </a:solidFill>
          </a:ln>
        </p:spPr>
        <p:txBody>
          <a:bodyPr wrap="square" rtlCol="0">
            <a:spAutoFit/>
          </a:bodyPr>
          <a:lstStyle/>
          <a:p>
            <a:pPr algn="ctr"/>
            <a:r>
              <a:rPr lang="ja-JP" altLang="en-US" sz="2400">
                <a:latin typeface="MS Gothic" panose="020B0609070205080204" pitchFamily="49" charset="-128"/>
                <a:ea typeface="MS Gothic" panose="020B0609070205080204" pitchFamily="49" charset="-128"/>
              </a:rPr>
              <a:t>信号値を３乗</a:t>
            </a:r>
            <a:endParaRPr kumimoji="1" lang="ja-JP" altLang="en-US" sz="2400">
              <a:latin typeface="MS Gothic" panose="020B0609070205080204" pitchFamily="49" charset="-128"/>
              <a:ea typeface="MS Gothic" panose="020B0609070205080204" pitchFamily="49" charset="-128"/>
            </a:endParaRPr>
          </a:p>
        </p:txBody>
      </p:sp>
      <p:sp>
        <p:nvSpPr>
          <p:cNvPr id="11" name="テキスト ボックス 10">
            <a:extLst>
              <a:ext uri="{FF2B5EF4-FFF2-40B4-BE49-F238E27FC236}">
                <a16:creationId xmlns:a16="http://schemas.microsoft.com/office/drawing/2014/main" id="{C5F0505C-4985-BD27-D5C1-92FEA2E00947}"/>
              </a:ext>
            </a:extLst>
          </p:cNvPr>
          <p:cNvSpPr txBox="1"/>
          <p:nvPr/>
        </p:nvSpPr>
        <p:spPr>
          <a:xfrm>
            <a:off x="4376281" y="5186966"/>
            <a:ext cx="852576" cy="461665"/>
          </a:xfrm>
          <a:prstGeom prst="rect">
            <a:avLst/>
          </a:prstGeom>
          <a:noFill/>
          <a:ln w="12700">
            <a:solidFill>
              <a:schemeClr val="tx1"/>
            </a:solidFill>
          </a:ln>
        </p:spPr>
        <p:txBody>
          <a:bodyPr wrap="square" rtlCol="0">
            <a:spAutoFit/>
          </a:bodyPr>
          <a:lstStyle/>
          <a:p>
            <a:pPr algn="ctr"/>
            <a:r>
              <a:rPr kumimoji="1" lang="ja-JP" altLang="en-US" sz="2400">
                <a:latin typeface="MS Gothic" panose="020B0609070205080204" pitchFamily="49" charset="-128"/>
                <a:ea typeface="MS Gothic" panose="020B0609070205080204" pitchFamily="49" charset="-128"/>
              </a:rPr>
              <a:t>加算</a:t>
            </a:r>
          </a:p>
        </p:txBody>
      </p:sp>
      <p:sp>
        <p:nvSpPr>
          <p:cNvPr id="12" name="テキスト ボックス 11">
            <a:extLst>
              <a:ext uri="{FF2B5EF4-FFF2-40B4-BE49-F238E27FC236}">
                <a16:creationId xmlns:a16="http://schemas.microsoft.com/office/drawing/2014/main" id="{12C7B07A-8CF6-BC80-180E-675816378609}"/>
              </a:ext>
            </a:extLst>
          </p:cNvPr>
          <p:cNvSpPr txBox="1"/>
          <p:nvPr/>
        </p:nvSpPr>
        <p:spPr>
          <a:xfrm>
            <a:off x="4099457" y="3999936"/>
            <a:ext cx="1406223" cy="461665"/>
          </a:xfrm>
          <a:prstGeom prst="rect">
            <a:avLst/>
          </a:prstGeom>
          <a:noFill/>
          <a:ln w="12700">
            <a:solidFill>
              <a:schemeClr val="tx1"/>
            </a:solidFill>
          </a:ln>
        </p:spPr>
        <p:txBody>
          <a:bodyPr wrap="square" rtlCol="0">
            <a:spAutoFit/>
          </a:bodyPr>
          <a:lstStyle/>
          <a:p>
            <a:r>
              <a:rPr kumimoji="1" lang="ja-JP" altLang="en-US" sz="2400">
                <a:latin typeface="MS Gothic" panose="020B0609070205080204" pitchFamily="49" charset="-128"/>
                <a:ea typeface="MS Gothic" panose="020B0609070205080204" pitchFamily="49" charset="-128"/>
              </a:rPr>
              <a:t>リミッタ</a:t>
            </a:r>
          </a:p>
        </p:txBody>
      </p:sp>
      <p:sp>
        <p:nvSpPr>
          <p:cNvPr id="13" name="テキスト ボックス 12">
            <a:extLst>
              <a:ext uri="{FF2B5EF4-FFF2-40B4-BE49-F238E27FC236}">
                <a16:creationId xmlns:a16="http://schemas.microsoft.com/office/drawing/2014/main" id="{8AD06C62-C863-55D4-528E-F55F2AFF91DA}"/>
              </a:ext>
            </a:extLst>
          </p:cNvPr>
          <p:cNvSpPr txBox="1"/>
          <p:nvPr/>
        </p:nvSpPr>
        <p:spPr>
          <a:xfrm>
            <a:off x="5584294" y="5002299"/>
            <a:ext cx="859290" cy="830997"/>
          </a:xfrm>
          <a:prstGeom prst="rect">
            <a:avLst/>
          </a:prstGeom>
          <a:noFill/>
        </p:spPr>
        <p:txBody>
          <a:bodyPr wrap="square" rtlCol="0">
            <a:spAutoFit/>
          </a:bodyPr>
          <a:lstStyle/>
          <a:p>
            <a:pPr algn="ctr"/>
            <a:r>
              <a:rPr lang="ja-JP" altLang="en-US" sz="2400">
                <a:latin typeface="MS Gothic" panose="020B0609070205080204" pitchFamily="49" charset="-128"/>
                <a:ea typeface="MS Gothic" panose="020B0609070205080204" pitchFamily="49" charset="-128"/>
              </a:rPr>
              <a:t>出力</a:t>
            </a:r>
            <a:endParaRPr lang="en-US" altLang="ja-JP" sz="2400" dirty="0">
              <a:latin typeface="MS Gothic" panose="020B0609070205080204" pitchFamily="49" charset="-128"/>
              <a:ea typeface="MS Gothic" panose="020B0609070205080204" pitchFamily="49" charset="-128"/>
            </a:endParaRPr>
          </a:p>
          <a:p>
            <a:pPr algn="ctr"/>
            <a:r>
              <a:rPr kumimoji="1" lang="ja-JP" altLang="en-US" sz="2400">
                <a:latin typeface="MS Gothic" panose="020B0609070205080204" pitchFamily="49" charset="-128"/>
                <a:ea typeface="MS Gothic" panose="020B0609070205080204" pitchFamily="49" charset="-128"/>
              </a:rPr>
              <a:t>画像</a:t>
            </a:r>
          </a:p>
        </p:txBody>
      </p:sp>
      <p:cxnSp>
        <p:nvCxnSpPr>
          <p:cNvPr id="14" name="直線矢印コネクタ 13">
            <a:extLst>
              <a:ext uri="{FF2B5EF4-FFF2-40B4-BE49-F238E27FC236}">
                <a16:creationId xmlns:a16="http://schemas.microsoft.com/office/drawing/2014/main" id="{E8FA969E-3569-F35E-8D13-BFB68B66C469}"/>
              </a:ext>
            </a:extLst>
          </p:cNvPr>
          <p:cNvCxnSpPr>
            <a:cxnSpLocks/>
            <a:endCxn id="6" idx="1"/>
          </p:cNvCxnSpPr>
          <p:nvPr/>
        </p:nvCxnSpPr>
        <p:spPr>
          <a:xfrm>
            <a:off x="890445" y="2160728"/>
            <a:ext cx="3549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6CCD8F0-D010-23C2-C946-41F7E0B11D37}"/>
              </a:ext>
            </a:extLst>
          </p:cNvPr>
          <p:cNvCxnSpPr>
            <a:cxnSpLocks/>
            <a:stCxn id="11" idx="3"/>
            <a:endCxn id="13" idx="1"/>
          </p:cNvCxnSpPr>
          <p:nvPr/>
        </p:nvCxnSpPr>
        <p:spPr>
          <a:xfrm flipV="1">
            <a:off x="5228857" y="5417798"/>
            <a:ext cx="355437"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3F10B22-AF68-7B11-CEA1-7F5EB457A878}"/>
              </a:ext>
            </a:extLst>
          </p:cNvPr>
          <p:cNvCxnSpPr>
            <a:cxnSpLocks/>
            <a:stCxn id="12" idx="2"/>
            <a:endCxn id="11" idx="0"/>
          </p:cNvCxnSpPr>
          <p:nvPr/>
        </p:nvCxnSpPr>
        <p:spPr>
          <a:xfrm>
            <a:off x="4802569" y="4461601"/>
            <a:ext cx="0" cy="7253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6AC03F56-9BEA-AA57-F56B-71A744754980}"/>
              </a:ext>
            </a:extLst>
          </p:cNvPr>
          <p:cNvCxnSpPr>
            <a:cxnSpLocks/>
            <a:endCxn id="12" idx="1"/>
          </p:cNvCxnSpPr>
          <p:nvPr/>
        </p:nvCxnSpPr>
        <p:spPr>
          <a:xfrm>
            <a:off x="3720304" y="4230768"/>
            <a:ext cx="379153"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2A979843-0265-D45F-6D16-D15398F2DC18}"/>
              </a:ext>
            </a:extLst>
          </p:cNvPr>
          <p:cNvCxnSpPr>
            <a:cxnSpLocks/>
            <a:stCxn id="9" idx="3"/>
            <a:endCxn id="10" idx="1"/>
          </p:cNvCxnSpPr>
          <p:nvPr/>
        </p:nvCxnSpPr>
        <p:spPr>
          <a:xfrm>
            <a:off x="2088592" y="4230772"/>
            <a:ext cx="38803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カギ線コネクタ 72">
            <a:extLst>
              <a:ext uri="{FF2B5EF4-FFF2-40B4-BE49-F238E27FC236}">
                <a16:creationId xmlns:a16="http://schemas.microsoft.com/office/drawing/2014/main" id="{310C12DD-B784-CB76-7B9D-6DBF50856C37}"/>
              </a:ext>
            </a:extLst>
          </p:cNvPr>
          <p:cNvCxnSpPr>
            <a:cxnSpLocks/>
            <a:stCxn id="6" idx="2"/>
            <a:endCxn id="9" idx="0"/>
          </p:cNvCxnSpPr>
          <p:nvPr/>
        </p:nvCxnSpPr>
        <p:spPr>
          <a:xfrm rot="5400000">
            <a:off x="1354951" y="2606756"/>
            <a:ext cx="1239047" cy="1177986"/>
          </a:xfrm>
          <a:prstGeom prst="bentConnector3">
            <a:avLst>
              <a:gd name="adj1" fmla="val 3667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カギ線コネクタ 75">
            <a:extLst>
              <a:ext uri="{FF2B5EF4-FFF2-40B4-BE49-F238E27FC236}">
                <a16:creationId xmlns:a16="http://schemas.microsoft.com/office/drawing/2014/main" id="{4F17CCD4-7F46-612D-BF61-A6E22841BAFF}"/>
              </a:ext>
            </a:extLst>
          </p:cNvPr>
          <p:cNvCxnSpPr>
            <a:cxnSpLocks/>
          </p:cNvCxnSpPr>
          <p:nvPr/>
        </p:nvCxnSpPr>
        <p:spPr>
          <a:xfrm>
            <a:off x="1385481" y="3026622"/>
            <a:ext cx="2990800" cy="2403877"/>
          </a:xfrm>
          <a:prstGeom prst="bentConnector3">
            <a:avLst>
              <a:gd name="adj1" fmla="val -3705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9183CEAD-C969-C324-D0EF-C1B7493B355D}"/>
              </a:ext>
            </a:extLst>
          </p:cNvPr>
          <p:cNvSpPr txBox="1"/>
          <p:nvPr/>
        </p:nvSpPr>
        <p:spPr>
          <a:xfrm>
            <a:off x="3250086" y="3089633"/>
            <a:ext cx="2510624" cy="461665"/>
          </a:xfrm>
          <a:prstGeom prst="rect">
            <a:avLst/>
          </a:prstGeom>
          <a:noFill/>
        </p:spPr>
        <p:txBody>
          <a:bodyPr wrap="none" rtlCol="0">
            <a:spAutoFit/>
          </a:bodyPr>
          <a:lstStyle/>
          <a:p>
            <a:r>
              <a:rPr kumimoji="1" lang="ja-JP" altLang="en-US" sz="2400"/>
              <a:t>高周波成分の</a:t>
            </a:r>
            <a:r>
              <a:rPr kumimoji="1" lang="en-US" altLang="ja-JP" sz="2400" dirty="0"/>
              <a:t>3</a:t>
            </a:r>
            <a:r>
              <a:rPr lang="ja-JP" altLang="en-US" sz="2400"/>
              <a:t>乗</a:t>
            </a:r>
            <a:endParaRPr kumimoji="1" lang="ja-JP" altLang="en-US" sz="2400"/>
          </a:p>
        </p:txBody>
      </p:sp>
      <p:sp>
        <p:nvSpPr>
          <p:cNvPr id="83" name="テキスト ボックス 82">
            <a:extLst>
              <a:ext uri="{FF2B5EF4-FFF2-40B4-BE49-F238E27FC236}">
                <a16:creationId xmlns:a16="http://schemas.microsoft.com/office/drawing/2014/main" id="{D70C5373-CF43-4598-1339-181D0BDF7189}"/>
              </a:ext>
            </a:extLst>
          </p:cNvPr>
          <p:cNvSpPr txBox="1"/>
          <p:nvPr/>
        </p:nvSpPr>
        <p:spPr>
          <a:xfrm>
            <a:off x="8150081" y="914835"/>
            <a:ext cx="2262158" cy="646331"/>
          </a:xfrm>
          <a:prstGeom prst="rect">
            <a:avLst/>
          </a:prstGeom>
          <a:noFill/>
        </p:spPr>
        <p:txBody>
          <a:bodyPr wrap="none" rtlCol="0">
            <a:spAutoFit/>
          </a:bodyPr>
          <a:lstStyle/>
          <a:p>
            <a:r>
              <a:rPr kumimoji="1" lang="ja-JP" altLang="en-US"/>
              <a:t>青線：正弦波</a:t>
            </a:r>
            <a:endParaRPr kumimoji="1" lang="en-US" altLang="ja-JP" dirty="0"/>
          </a:p>
          <a:p>
            <a:r>
              <a:rPr lang="ja-JP" altLang="en-US"/>
              <a:t>赤線：正弦波の３乗</a:t>
            </a:r>
            <a:endParaRPr kumimoji="1" lang="ja-JP" altLang="en-US"/>
          </a:p>
        </p:txBody>
      </p:sp>
    </p:spTree>
    <p:extLst>
      <p:ext uri="{BB962C8B-B14F-4D97-AF65-F5344CB8AC3E}">
        <p14:creationId xmlns:p14="http://schemas.microsoft.com/office/powerpoint/2010/main" val="102571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 設計図&#10;&#10;自動的に生成された説明">
            <a:extLst>
              <a:ext uri="{FF2B5EF4-FFF2-40B4-BE49-F238E27FC236}">
                <a16:creationId xmlns:a16="http://schemas.microsoft.com/office/drawing/2014/main" id="{43F7E5BF-F750-E193-6505-FAD7AB8754CF}"/>
              </a:ext>
            </a:extLst>
          </p:cNvPr>
          <p:cNvPicPr/>
          <p:nvPr/>
        </p:nvPicPr>
        <p:blipFill>
          <a:blip r:embed="rId3"/>
          <a:stretch>
            <a:fillRect/>
          </a:stretch>
        </p:blipFill>
        <p:spPr>
          <a:xfrm>
            <a:off x="575734" y="2311400"/>
            <a:ext cx="11040532" cy="4446270"/>
          </a:xfrm>
          <a:prstGeom prst="rect">
            <a:avLst/>
          </a:prstGeom>
        </p:spPr>
      </p:pic>
      <p:sp>
        <p:nvSpPr>
          <p:cNvPr id="7" name="タイトル 6">
            <a:extLst>
              <a:ext uri="{FF2B5EF4-FFF2-40B4-BE49-F238E27FC236}">
                <a16:creationId xmlns:a16="http://schemas.microsoft.com/office/drawing/2014/main" id="{E3063F49-3835-48E9-D36A-41C64BBAF050}"/>
              </a:ext>
            </a:extLst>
          </p:cNvPr>
          <p:cNvSpPr>
            <a:spLocks noGrp="1"/>
          </p:cNvSpPr>
          <p:nvPr>
            <p:ph type="title"/>
          </p:nvPr>
        </p:nvSpPr>
        <p:spPr/>
        <p:txBody>
          <a:bodyPr>
            <a:normAutofit/>
          </a:bodyPr>
          <a:lstStyle/>
          <a:p>
            <a:r>
              <a:rPr lang="ja-JP" altLang="en-US" sz="4000"/>
              <a:t>深層</a:t>
            </a:r>
            <a:r>
              <a:rPr lang="en-US" altLang="ja-JP" sz="4000" dirty="0"/>
              <a:t>NN</a:t>
            </a:r>
            <a:r>
              <a:rPr lang="ja-JP" altLang="en-US" sz="4000"/>
              <a:t>による超解像（</a:t>
            </a:r>
            <a:r>
              <a:rPr lang="en-US" altLang="ja-JP" sz="4000" dirty="0"/>
              <a:t>waifu2x</a:t>
            </a:r>
            <a:r>
              <a:rPr lang="ja-JP" altLang="en-US" sz="4000"/>
              <a:t>）</a:t>
            </a:r>
          </a:p>
        </p:txBody>
      </p:sp>
      <p:sp>
        <p:nvSpPr>
          <p:cNvPr id="8" name="コンテンツ プレースホルダー 7">
            <a:extLst>
              <a:ext uri="{FF2B5EF4-FFF2-40B4-BE49-F238E27FC236}">
                <a16:creationId xmlns:a16="http://schemas.microsoft.com/office/drawing/2014/main" id="{272FBDAC-F288-DEF6-D113-EC705F2F44A2}"/>
              </a:ext>
            </a:extLst>
          </p:cNvPr>
          <p:cNvSpPr>
            <a:spLocks noGrp="1"/>
          </p:cNvSpPr>
          <p:nvPr>
            <p:ph idx="1"/>
          </p:nvPr>
        </p:nvSpPr>
        <p:spPr>
          <a:xfrm>
            <a:off x="838200" y="1852551"/>
            <a:ext cx="10515600" cy="4324412"/>
          </a:xfrm>
        </p:spPr>
        <p:txBody>
          <a:bodyPr/>
          <a:lstStyle/>
          <a:p>
            <a:pPr marL="0" indent="0">
              <a:buNone/>
            </a:pPr>
            <a:r>
              <a:rPr lang="ja-JP" altLang="en-US"/>
              <a:t>・３層の畳み込みニューラルネットワークを用いた</a:t>
            </a:r>
            <a:r>
              <a:rPr lang="en-US" altLang="ja-JP" dirty="0"/>
              <a:t>SRCNN</a:t>
            </a:r>
            <a:r>
              <a:rPr lang="ja-JP" altLang="en-US"/>
              <a:t>というアルゴリズムの実装</a:t>
            </a:r>
            <a:endParaRPr lang="en-US" altLang="ja-JP" dirty="0"/>
          </a:p>
        </p:txBody>
      </p:sp>
      <p:sp>
        <p:nvSpPr>
          <p:cNvPr id="6" name="スライド番号プレースホルダー 5">
            <a:extLst>
              <a:ext uri="{FF2B5EF4-FFF2-40B4-BE49-F238E27FC236}">
                <a16:creationId xmlns:a16="http://schemas.microsoft.com/office/drawing/2014/main" id="{348FF55C-68E4-F296-A0BB-559BB66733BA}"/>
              </a:ext>
            </a:extLst>
          </p:cNvPr>
          <p:cNvSpPr>
            <a:spLocks noGrp="1"/>
          </p:cNvSpPr>
          <p:nvPr>
            <p:ph type="sldNum" sz="quarter" idx="12"/>
          </p:nvPr>
        </p:nvSpPr>
        <p:spPr/>
        <p:txBody>
          <a:bodyPr/>
          <a:lstStyle/>
          <a:p>
            <a:fld id="{C08658E1-5005-E64B-81BC-3544A36E9E88}" type="slidenum">
              <a:rPr kumimoji="1" lang="ja-JP" altLang="en-US" smtClean="0"/>
              <a:t>4</a:t>
            </a:fld>
            <a:endParaRPr kumimoji="1" lang="ja-JP" altLang="en-US"/>
          </a:p>
        </p:txBody>
      </p:sp>
    </p:spTree>
    <p:extLst>
      <p:ext uri="{BB962C8B-B14F-4D97-AF65-F5344CB8AC3E}">
        <p14:creationId xmlns:p14="http://schemas.microsoft.com/office/powerpoint/2010/main" val="396456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439616" y="205376"/>
            <a:ext cx="10515600" cy="1325563"/>
          </a:xfrm>
        </p:spPr>
        <p:txBody>
          <a:bodyPr>
            <a:normAutofit/>
          </a:bodyPr>
          <a:lstStyle/>
          <a:p>
            <a:r>
              <a:rPr kumimoji="1" lang="ja-JP" altLang="en-US" sz="4000"/>
              <a:t>手法ごとの精度</a:t>
            </a:r>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439617" y="1311965"/>
            <a:ext cx="6941389" cy="1484589"/>
          </a:xfrm>
        </p:spPr>
        <p:txBody>
          <a:bodyPr>
            <a:normAutofit/>
          </a:bodyPr>
          <a:lstStyle/>
          <a:p>
            <a:pPr marL="0" indent="0">
              <a:buNone/>
            </a:pPr>
            <a:r>
              <a:rPr lang="en-US" altLang="ja-JP" sz="2400" dirty="0"/>
              <a:t>PSNR</a:t>
            </a:r>
            <a:r>
              <a:rPr lang="ja-JP" altLang="en-US" sz="2400"/>
              <a:t>：</a:t>
            </a:r>
            <a:endParaRPr kumimoji="1" lang="en-US" altLang="ja-JP" sz="2400" dirty="0"/>
          </a:p>
          <a:p>
            <a:pPr marL="0" indent="0">
              <a:buNone/>
            </a:pPr>
            <a:r>
              <a:rPr lang="ja-JP" altLang="en-US" sz="2400"/>
              <a:t>画像全体で高画質であるかを客観的指標を用いて</a:t>
            </a:r>
            <a:br>
              <a:rPr lang="en-US" altLang="ja-JP" sz="2400" dirty="0"/>
            </a:br>
            <a:r>
              <a:rPr lang="ja-JP" altLang="en-US" sz="2400"/>
              <a:t>数値化する</a:t>
            </a:r>
            <a:endParaRPr kumimoji="1" lang="en-US" altLang="ja-JP" dirty="0"/>
          </a:p>
          <a:p>
            <a:pPr marL="0" indent="0">
              <a:buNone/>
            </a:pPr>
            <a:endParaRPr kumimoji="1" lang="en-US" altLang="ja-JP" dirty="0"/>
          </a:p>
          <a:p>
            <a:pPr marL="0" indent="0">
              <a:buNone/>
            </a:pPr>
            <a:endParaRPr lang="en-US" altLang="ja-JP" dirty="0"/>
          </a:p>
          <a:p>
            <a:pPr marL="0" indent="0">
              <a:buNone/>
            </a:pPr>
            <a:endParaRPr lang="en-US" altLang="ja-JP" dirty="0"/>
          </a:p>
        </p:txBody>
      </p:sp>
      <p:grpSp>
        <p:nvGrpSpPr>
          <p:cNvPr id="25" name="グループ化 24">
            <a:extLst>
              <a:ext uri="{FF2B5EF4-FFF2-40B4-BE49-F238E27FC236}">
                <a16:creationId xmlns:a16="http://schemas.microsoft.com/office/drawing/2014/main" id="{87C50CD9-7695-8319-6D7A-5905DB5C3CB0}"/>
              </a:ext>
            </a:extLst>
          </p:cNvPr>
          <p:cNvGrpSpPr/>
          <p:nvPr/>
        </p:nvGrpSpPr>
        <p:grpSpPr>
          <a:xfrm>
            <a:off x="7953091" y="226780"/>
            <a:ext cx="3799292" cy="4800020"/>
            <a:chOff x="7953091" y="365125"/>
            <a:chExt cx="3799292" cy="4800020"/>
          </a:xfrm>
        </p:grpSpPr>
        <p:sp>
          <p:nvSpPr>
            <p:cNvPr id="12" name="テキスト ボックス 11">
              <a:extLst>
                <a:ext uri="{FF2B5EF4-FFF2-40B4-BE49-F238E27FC236}">
                  <a16:creationId xmlns:a16="http://schemas.microsoft.com/office/drawing/2014/main" id="{91247C6E-B266-8276-E7C7-1FA5BA5B4D32}"/>
                </a:ext>
              </a:extLst>
            </p:cNvPr>
            <p:cNvSpPr txBox="1"/>
            <p:nvPr/>
          </p:nvSpPr>
          <p:spPr>
            <a:xfrm>
              <a:off x="7953091" y="2165125"/>
              <a:ext cx="1800000" cy="461665"/>
            </a:xfrm>
            <a:prstGeom prst="rect">
              <a:avLst/>
            </a:prstGeom>
            <a:noFill/>
          </p:spPr>
          <p:txBody>
            <a:bodyPr wrap="square" rtlCol="0">
              <a:spAutoFit/>
            </a:bodyPr>
            <a:lstStyle/>
            <a:p>
              <a:pPr algn="ctr"/>
              <a:r>
                <a:rPr lang="en-US" altLang="ja-JP" sz="2400" dirty="0"/>
                <a:t>earth</a:t>
              </a:r>
              <a:endParaRPr kumimoji="1" lang="ja-JP" altLang="en-US" sz="2400"/>
            </a:p>
          </p:txBody>
        </p:sp>
        <p:pic>
          <p:nvPicPr>
            <p:cNvPr id="10" name="図 9" descr="雪, テーブル, 覆い, 座る が含まれている画像&#10;&#10;自動的に生成された説明">
              <a:extLst>
                <a:ext uri="{FF2B5EF4-FFF2-40B4-BE49-F238E27FC236}">
                  <a16:creationId xmlns:a16="http://schemas.microsoft.com/office/drawing/2014/main" id="{23979E64-80C1-CA26-9516-7D7B29B68FC4}"/>
                </a:ext>
              </a:extLst>
            </p:cNvPr>
            <p:cNvPicPr>
              <a:picLocks noChangeAspect="1"/>
            </p:cNvPicPr>
            <p:nvPr/>
          </p:nvPicPr>
          <p:blipFill>
            <a:blip r:embed="rId3"/>
            <a:stretch>
              <a:fillRect/>
            </a:stretch>
          </p:blipFill>
          <p:spPr>
            <a:xfrm>
              <a:off x="7953091" y="365125"/>
              <a:ext cx="1800000" cy="1800000"/>
            </a:xfrm>
            <a:prstGeom prst="rect">
              <a:avLst/>
            </a:prstGeom>
          </p:spPr>
        </p:pic>
        <p:pic>
          <p:nvPicPr>
            <p:cNvPr id="13" name="図 12" descr="口を開けている猿&#10;&#10;自動的に生成された説明">
              <a:extLst>
                <a:ext uri="{FF2B5EF4-FFF2-40B4-BE49-F238E27FC236}">
                  <a16:creationId xmlns:a16="http://schemas.microsoft.com/office/drawing/2014/main" id="{E55F8F98-80D0-2553-1D60-B22880CD3758}"/>
                </a:ext>
              </a:extLst>
            </p:cNvPr>
            <p:cNvPicPr>
              <a:picLocks noChangeAspect="1"/>
            </p:cNvPicPr>
            <p:nvPr/>
          </p:nvPicPr>
          <p:blipFill>
            <a:blip r:embed="rId4"/>
            <a:stretch>
              <a:fillRect/>
            </a:stretch>
          </p:blipFill>
          <p:spPr>
            <a:xfrm>
              <a:off x="9952383" y="365125"/>
              <a:ext cx="1800000" cy="1800000"/>
            </a:xfrm>
            <a:prstGeom prst="rect">
              <a:avLst/>
            </a:prstGeom>
          </p:spPr>
        </p:pic>
        <p:pic>
          <p:nvPicPr>
            <p:cNvPr id="15" name="図 14" descr="テーブル, 座る, 食品, フロント が含まれている画像&#10;&#10;自動的に生成された説明">
              <a:extLst>
                <a:ext uri="{FF2B5EF4-FFF2-40B4-BE49-F238E27FC236}">
                  <a16:creationId xmlns:a16="http://schemas.microsoft.com/office/drawing/2014/main" id="{D054F096-522D-E487-14B1-3307EAC399F8}"/>
                </a:ext>
              </a:extLst>
            </p:cNvPr>
            <p:cNvPicPr>
              <a:picLocks noChangeAspect="1"/>
            </p:cNvPicPr>
            <p:nvPr/>
          </p:nvPicPr>
          <p:blipFill>
            <a:blip r:embed="rId5"/>
            <a:stretch>
              <a:fillRect/>
            </a:stretch>
          </p:blipFill>
          <p:spPr>
            <a:xfrm>
              <a:off x="7953091" y="2831843"/>
              <a:ext cx="1800000" cy="1800000"/>
            </a:xfrm>
            <a:prstGeom prst="rect">
              <a:avLst/>
            </a:prstGeom>
          </p:spPr>
        </p:pic>
        <p:pic>
          <p:nvPicPr>
            <p:cNvPr id="17" name="図 16" descr="フルーツと野菜&#10;&#10;自動的に生成された説明">
              <a:extLst>
                <a:ext uri="{FF2B5EF4-FFF2-40B4-BE49-F238E27FC236}">
                  <a16:creationId xmlns:a16="http://schemas.microsoft.com/office/drawing/2014/main" id="{5F961A98-70D6-77E8-A9E6-3AE4F4E9357C}"/>
                </a:ext>
              </a:extLst>
            </p:cNvPr>
            <p:cNvPicPr>
              <a:picLocks noChangeAspect="1"/>
            </p:cNvPicPr>
            <p:nvPr/>
          </p:nvPicPr>
          <p:blipFill>
            <a:blip r:embed="rId6"/>
            <a:stretch>
              <a:fillRect/>
            </a:stretch>
          </p:blipFill>
          <p:spPr>
            <a:xfrm>
              <a:off x="9952383" y="2831843"/>
              <a:ext cx="1800000" cy="1800000"/>
            </a:xfrm>
            <a:prstGeom prst="rect">
              <a:avLst/>
            </a:prstGeom>
          </p:spPr>
        </p:pic>
        <p:sp>
          <p:nvSpPr>
            <p:cNvPr id="18" name="テキスト ボックス 17">
              <a:extLst>
                <a:ext uri="{FF2B5EF4-FFF2-40B4-BE49-F238E27FC236}">
                  <a16:creationId xmlns:a16="http://schemas.microsoft.com/office/drawing/2014/main" id="{6B164589-92D1-4306-82CA-D45A54ED92F8}"/>
                </a:ext>
              </a:extLst>
            </p:cNvPr>
            <p:cNvSpPr txBox="1"/>
            <p:nvPr/>
          </p:nvSpPr>
          <p:spPr>
            <a:xfrm>
              <a:off x="9952383" y="4661755"/>
              <a:ext cx="1800000" cy="461665"/>
            </a:xfrm>
            <a:prstGeom prst="rect">
              <a:avLst/>
            </a:prstGeom>
            <a:noFill/>
          </p:spPr>
          <p:txBody>
            <a:bodyPr wrap="square" rtlCol="0">
              <a:spAutoFit/>
            </a:bodyPr>
            <a:lstStyle/>
            <a:p>
              <a:pPr algn="ctr"/>
              <a:r>
                <a:rPr kumimoji="1" lang="en-US" altLang="ja-JP" sz="2400" dirty="0"/>
                <a:t>pepper</a:t>
              </a:r>
              <a:endParaRPr kumimoji="1" lang="ja-JP" altLang="en-US" sz="2400"/>
            </a:p>
          </p:txBody>
        </p:sp>
        <p:sp>
          <p:nvSpPr>
            <p:cNvPr id="19" name="テキスト ボックス 18">
              <a:extLst>
                <a:ext uri="{FF2B5EF4-FFF2-40B4-BE49-F238E27FC236}">
                  <a16:creationId xmlns:a16="http://schemas.microsoft.com/office/drawing/2014/main" id="{3F2B76C4-F33D-F4F8-9969-123CB16662BB}"/>
                </a:ext>
              </a:extLst>
            </p:cNvPr>
            <p:cNvSpPr txBox="1"/>
            <p:nvPr/>
          </p:nvSpPr>
          <p:spPr>
            <a:xfrm>
              <a:off x="7953091" y="4703480"/>
              <a:ext cx="1800000" cy="461665"/>
            </a:xfrm>
            <a:prstGeom prst="rect">
              <a:avLst/>
            </a:prstGeom>
            <a:noFill/>
          </p:spPr>
          <p:txBody>
            <a:bodyPr wrap="square" rtlCol="0">
              <a:spAutoFit/>
            </a:bodyPr>
            <a:lstStyle/>
            <a:p>
              <a:pPr algn="ctr"/>
              <a:r>
                <a:rPr kumimoji="1" lang="en-US" altLang="ja-JP" sz="2400" dirty="0" err="1"/>
                <a:t>milkdrop</a:t>
              </a:r>
              <a:endParaRPr kumimoji="1" lang="ja-JP" altLang="en-US" sz="2400"/>
            </a:p>
          </p:txBody>
        </p:sp>
        <p:sp>
          <p:nvSpPr>
            <p:cNvPr id="20" name="テキスト ボックス 19">
              <a:extLst>
                <a:ext uri="{FF2B5EF4-FFF2-40B4-BE49-F238E27FC236}">
                  <a16:creationId xmlns:a16="http://schemas.microsoft.com/office/drawing/2014/main" id="{E00B46AF-C3E3-92DB-A27E-1EE3FFD9A690}"/>
                </a:ext>
              </a:extLst>
            </p:cNvPr>
            <p:cNvSpPr txBox="1"/>
            <p:nvPr/>
          </p:nvSpPr>
          <p:spPr>
            <a:xfrm>
              <a:off x="9952383" y="2165124"/>
              <a:ext cx="1800000" cy="461665"/>
            </a:xfrm>
            <a:prstGeom prst="rect">
              <a:avLst/>
            </a:prstGeom>
            <a:noFill/>
          </p:spPr>
          <p:txBody>
            <a:bodyPr wrap="square" rtlCol="0">
              <a:spAutoFit/>
            </a:bodyPr>
            <a:lstStyle/>
            <a:p>
              <a:pPr algn="ctr"/>
              <a:r>
                <a:rPr lang="en-US" altLang="ja-JP" sz="2400" dirty="0"/>
                <a:t>mandrill</a:t>
              </a:r>
              <a:endParaRPr kumimoji="1" lang="ja-JP" altLang="en-US" sz="2400"/>
            </a:p>
          </p:txBody>
        </p:sp>
      </p:grpSp>
      <p:pic>
        <p:nvPicPr>
          <p:cNvPr id="4" name="図 3" descr="帽子を被っている女性&#10;&#10;自動的に生成された説明">
            <a:extLst>
              <a:ext uri="{FF2B5EF4-FFF2-40B4-BE49-F238E27FC236}">
                <a16:creationId xmlns:a16="http://schemas.microsoft.com/office/drawing/2014/main" id="{6619FE33-1267-2B62-B3AD-83E50E291359}"/>
              </a:ext>
            </a:extLst>
          </p:cNvPr>
          <p:cNvPicPr>
            <a:picLocks noChangeAspect="1"/>
          </p:cNvPicPr>
          <p:nvPr/>
        </p:nvPicPr>
        <p:blipFill>
          <a:blip r:embed="rId7"/>
          <a:stretch>
            <a:fillRect/>
          </a:stretch>
        </p:blipFill>
        <p:spPr>
          <a:xfrm>
            <a:off x="9052383" y="4985075"/>
            <a:ext cx="1800000" cy="1800000"/>
          </a:xfrm>
          <a:prstGeom prst="rect">
            <a:avLst/>
          </a:prstGeom>
        </p:spPr>
      </p:pic>
      <p:sp>
        <p:nvSpPr>
          <p:cNvPr id="5" name="テキスト ボックス 4">
            <a:extLst>
              <a:ext uri="{FF2B5EF4-FFF2-40B4-BE49-F238E27FC236}">
                <a16:creationId xmlns:a16="http://schemas.microsoft.com/office/drawing/2014/main" id="{D746D6C5-B8AC-C63E-5964-D54752E21DB7}"/>
              </a:ext>
            </a:extLst>
          </p:cNvPr>
          <p:cNvSpPr txBox="1"/>
          <p:nvPr/>
        </p:nvSpPr>
        <p:spPr>
          <a:xfrm>
            <a:off x="10691283" y="5628847"/>
            <a:ext cx="1325034" cy="461665"/>
          </a:xfrm>
          <a:prstGeom prst="rect">
            <a:avLst/>
          </a:prstGeom>
          <a:noFill/>
        </p:spPr>
        <p:txBody>
          <a:bodyPr wrap="square" rtlCol="0">
            <a:spAutoFit/>
          </a:bodyPr>
          <a:lstStyle/>
          <a:p>
            <a:pPr algn="ctr"/>
            <a:r>
              <a:rPr lang="en-US" altLang="ja-JP" sz="2400" dirty="0" err="1"/>
              <a:t>lena</a:t>
            </a:r>
            <a:endParaRPr kumimoji="1" lang="ja-JP" altLang="en-US" sz="2400"/>
          </a:p>
        </p:txBody>
      </p:sp>
      <p:pic>
        <p:nvPicPr>
          <p:cNvPr id="11" name="図 10">
            <a:extLst>
              <a:ext uri="{FF2B5EF4-FFF2-40B4-BE49-F238E27FC236}">
                <a16:creationId xmlns:a16="http://schemas.microsoft.com/office/drawing/2014/main" id="{F02C463D-DFAC-C854-EE8B-ABEE7B3AEB62}"/>
              </a:ext>
            </a:extLst>
          </p:cNvPr>
          <p:cNvPicPr>
            <a:picLocks noChangeAspect="1"/>
          </p:cNvPicPr>
          <p:nvPr/>
        </p:nvPicPr>
        <p:blipFill>
          <a:blip r:embed="rId8"/>
          <a:stretch>
            <a:fillRect/>
          </a:stretch>
        </p:blipFill>
        <p:spPr>
          <a:xfrm>
            <a:off x="439616" y="2891376"/>
            <a:ext cx="6986089" cy="2332226"/>
          </a:xfrm>
          <a:prstGeom prst="rect">
            <a:avLst/>
          </a:prstGeom>
        </p:spPr>
      </p:pic>
      <p:sp>
        <p:nvSpPr>
          <p:cNvPr id="6" name="コンテンツ プレースホルダー 2">
            <a:extLst>
              <a:ext uri="{FF2B5EF4-FFF2-40B4-BE49-F238E27FC236}">
                <a16:creationId xmlns:a16="http://schemas.microsoft.com/office/drawing/2014/main" id="{4703CCE6-10CA-A29A-BFC7-4EFFE3CBB78E}"/>
              </a:ext>
            </a:extLst>
          </p:cNvPr>
          <p:cNvSpPr txBox="1">
            <a:spLocks/>
          </p:cNvSpPr>
          <p:nvPr/>
        </p:nvSpPr>
        <p:spPr>
          <a:xfrm>
            <a:off x="439616" y="5644959"/>
            <a:ext cx="6941389" cy="99239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t>・</a:t>
            </a:r>
            <a:r>
              <a:rPr lang="ja-JP" altLang="en-US" sz="3800"/>
              <a:t>超解像の方が精度が良くなっている</a:t>
            </a:r>
            <a:endParaRPr lang="en-US" altLang="ja-JP" sz="3800" dirty="0"/>
          </a:p>
          <a:p>
            <a:pPr marL="0" indent="0">
              <a:buFont typeface="Arial" panose="020B0604020202020204" pitchFamily="34" charset="0"/>
              <a:buNone/>
            </a:pPr>
            <a:br>
              <a:rPr lang="en-US" altLang="ja-JP" dirty="0"/>
            </a:b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p:txBody>
      </p:sp>
      <p:sp>
        <p:nvSpPr>
          <p:cNvPr id="9" name="スライド番号プレースホルダー 8">
            <a:extLst>
              <a:ext uri="{FF2B5EF4-FFF2-40B4-BE49-F238E27FC236}">
                <a16:creationId xmlns:a16="http://schemas.microsoft.com/office/drawing/2014/main" id="{EAF630CC-664F-048D-0558-A5D62F342BFA}"/>
              </a:ext>
            </a:extLst>
          </p:cNvPr>
          <p:cNvSpPr>
            <a:spLocks noGrp="1"/>
          </p:cNvSpPr>
          <p:nvPr>
            <p:ph type="sldNum" sz="quarter" idx="12"/>
          </p:nvPr>
        </p:nvSpPr>
        <p:spPr/>
        <p:txBody>
          <a:bodyPr/>
          <a:lstStyle/>
          <a:p>
            <a:fld id="{C08658E1-5005-E64B-81BC-3544A36E9E88}" type="slidenum">
              <a:rPr kumimoji="1" lang="ja-JP" altLang="en-US" smtClean="0"/>
              <a:t>5</a:t>
            </a:fld>
            <a:endParaRPr kumimoji="1" lang="ja-JP" altLang="en-US"/>
          </a:p>
        </p:txBody>
      </p:sp>
    </p:spTree>
    <p:extLst>
      <p:ext uri="{BB962C8B-B14F-4D97-AF65-F5344CB8AC3E}">
        <p14:creationId xmlns:p14="http://schemas.microsoft.com/office/powerpoint/2010/main" val="114872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64135-43B8-E74B-4DC8-887D52D2EACC}"/>
              </a:ext>
            </a:extLst>
          </p:cNvPr>
          <p:cNvSpPr>
            <a:spLocks noGrp="1"/>
          </p:cNvSpPr>
          <p:nvPr>
            <p:ph type="title"/>
          </p:nvPr>
        </p:nvSpPr>
        <p:spPr/>
        <p:txBody>
          <a:bodyPr/>
          <a:lstStyle/>
          <a:p>
            <a:r>
              <a:rPr kumimoji="1" lang="ja-JP" altLang="en-US"/>
              <a:t>研究の目的</a:t>
            </a:r>
          </a:p>
        </p:txBody>
      </p:sp>
      <p:sp>
        <p:nvSpPr>
          <p:cNvPr id="3" name="コンテンツ プレースホルダー 2">
            <a:extLst>
              <a:ext uri="{FF2B5EF4-FFF2-40B4-BE49-F238E27FC236}">
                <a16:creationId xmlns:a16="http://schemas.microsoft.com/office/drawing/2014/main" id="{BF29EF8A-9BEE-ACBE-6C28-30E7BD96F48D}"/>
              </a:ext>
            </a:extLst>
          </p:cNvPr>
          <p:cNvSpPr>
            <a:spLocks noGrp="1"/>
          </p:cNvSpPr>
          <p:nvPr>
            <p:ph idx="1"/>
          </p:nvPr>
        </p:nvSpPr>
        <p:spPr>
          <a:xfrm>
            <a:off x="838200" y="4052047"/>
            <a:ext cx="10515600" cy="2124916"/>
          </a:xfrm>
        </p:spPr>
        <p:txBody>
          <a:bodyPr>
            <a:normAutofit/>
          </a:bodyPr>
          <a:lstStyle/>
          <a:p>
            <a:pPr marL="0" indent="0" algn="ctr">
              <a:buNone/>
            </a:pPr>
            <a:endParaRPr kumimoji="1" lang="en-US" altLang="ja-JP" sz="3200" dirty="0"/>
          </a:p>
          <a:p>
            <a:pPr marL="0" indent="0" algn="ctr">
              <a:buNone/>
            </a:pPr>
            <a:r>
              <a:rPr kumimoji="1" lang="ja-JP" altLang="en-US"/>
              <a:t>それぞれ方法で拡大された画像を比較し</a:t>
            </a:r>
            <a:endParaRPr lang="en-US" altLang="ja-JP" dirty="0"/>
          </a:p>
          <a:p>
            <a:pPr marL="0" indent="0" algn="ctr">
              <a:buNone/>
            </a:pPr>
            <a:r>
              <a:rPr kumimoji="1" lang="ja-JP" altLang="en-US"/>
              <a:t>画像超解像による拡大の性質を</a:t>
            </a:r>
            <a:r>
              <a:rPr lang="ja-JP" altLang="en-US"/>
              <a:t>明らか</a:t>
            </a:r>
            <a:r>
              <a:rPr kumimoji="1" lang="ja-JP" altLang="en-US"/>
              <a:t>にする</a:t>
            </a:r>
            <a:br>
              <a:rPr kumimoji="1" lang="en-US" altLang="ja-JP" dirty="0"/>
            </a:br>
            <a:endParaRPr kumimoji="1" lang="ja-JP" altLang="en-US"/>
          </a:p>
        </p:txBody>
      </p:sp>
      <p:sp>
        <p:nvSpPr>
          <p:cNvPr id="5" name="コンテンツ プレースホルダー 2">
            <a:extLst>
              <a:ext uri="{FF2B5EF4-FFF2-40B4-BE49-F238E27FC236}">
                <a16:creationId xmlns:a16="http://schemas.microsoft.com/office/drawing/2014/main" id="{04A272F1-801F-80AF-1A77-673A6B8F9556}"/>
              </a:ext>
            </a:extLst>
          </p:cNvPr>
          <p:cNvSpPr txBox="1">
            <a:spLocks/>
          </p:cNvSpPr>
          <p:nvPr/>
        </p:nvSpPr>
        <p:spPr>
          <a:xfrm>
            <a:off x="838200" y="2022079"/>
            <a:ext cx="10515600" cy="16985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ja-JP" sz="3200" dirty="0"/>
          </a:p>
          <a:p>
            <a:pPr marL="0" indent="0" algn="ctr">
              <a:buNone/>
            </a:pPr>
            <a:r>
              <a:rPr lang="ja-JP" altLang="en-US"/>
              <a:t>画像拡大は人が日常的に利用しているテレビでも用いられている</a:t>
            </a:r>
            <a:endParaRPr lang="en-US" altLang="ja-JP" dirty="0"/>
          </a:p>
          <a:p>
            <a:pPr marL="0" indent="0" algn="ctr">
              <a:buNone/>
            </a:pPr>
            <a:r>
              <a:rPr lang="ja-JP" altLang="en-US"/>
              <a:t>この拡大技術がどのような方法で拡大されているか知りたい</a:t>
            </a:r>
            <a:br>
              <a:rPr lang="en-US" altLang="ja-JP" dirty="0"/>
            </a:br>
            <a:endParaRPr lang="ja-JP" altLang="en-US"/>
          </a:p>
        </p:txBody>
      </p:sp>
      <p:sp>
        <p:nvSpPr>
          <p:cNvPr id="6" name="タイトル 1">
            <a:extLst>
              <a:ext uri="{FF2B5EF4-FFF2-40B4-BE49-F238E27FC236}">
                <a16:creationId xmlns:a16="http://schemas.microsoft.com/office/drawing/2014/main" id="{406D7EAE-823C-FCAB-F55A-FDC44C95C3A4}"/>
              </a:ext>
            </a:extLst>
          </p:cNvPr>
          <p:cNvSpPr txBox="1">
            <a:spLocks/>
          </p:cNvSpPr>
          <p:nvPr/>
        </p:nvSpPr>
        <p:spPr>
          <a:xfrm>
            <a:off x="1214717" y="1595740"/>
            <a:ext cx="119062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t>背景</a:t>
            </a:r>
          </a:p>
        </p:txBody>
      </p:sp>
      <p:sp>
        <p:nvSpPr>
          <p:cNvPr id="7" name="タイトル 1">
            <a:extLst>
              <a:ext uri="{FF2B5EF4-FFF2-40B4-BE49-F238E27FC236}">
                <a16:creationId xmlns:a16="http://schemas.microsoft.com/office/drawing/2014/main" id="{7E55E80C-4C77-E19F-9573-090C373D3BA7}"/>
              </a:ext>
            </a:extLst>
          </p:cNvPr>
          <p:cNvSpPr txBox="1">
            <a:spLocks/>
          </p:cNvSpPr>
          <p:nvPr/>
        </p:nvSpPr>
        <p:spPr>
          <a:xfrm>
            <a:off x="1214716" y="3720656"/>
            <a:ext cx="119062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t>目標</a:t>
            </a:r>
          </a:p>
        </p:txBody>
      </p:sp>
      <p:sp>
        <p:nvSpPr>
          <p:cNvPr id="9" name="スライド番号プレースホルダー 8">
            <a:extLst>
              <a:ext uri="{FF2B5EF4-FFF2-40B4-BE49-F238E27FC236}">
                <a16:creationId xmlns:a16="http://schemas.microsoft.com/office/drawing/2014/main" id="{5EF33832-2EA2-BAD1-2DBC-D4B3146DC3D4}"/>
              </a:ext>
            </a:extLst>
          </p:cNvPr>
          <p:cNvSpPr>
            <a:spLocks noGrp="1"/>
          </p:cNvSpPr>
          <p:nvPr>
            <p:ph type="sldNum" sz="quarter" idx="12"/>
          </p:nvPr>
        </p:nvSpPr>
        <p:spPr/>
        <p:txBody>
          <a:bodyPr/>
          <a:lstStyle/>
          <a:p>
            <a:fld id="{C08658E1-5005-E64B-81BC-3544A36E9E88}" type="slidenum">
              <a:rPr kumimoji="1" lang="ja-JP" altLang="en-US" smtClean="0"/>
              <a:t>6</a:t>
            </a:fld>
            <a:endParaRPr kumimoji="1" lang="ja-JP" altLang="en-US"/>
          </a:p>
        </p:txBody>
      </p:sp>
    </p:spTree>
    <p:extLst>
      <p:ext uri="{BB962C8B-B14F-4D97-AF65-F5344CB8AC3E}">
        <p14:creationId xmlns:p14="http://schemas.microsoft.com/office/powerpoint/2010/main" val="418812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5"/>
            <a:ext cx="10515600" cy="1051581"/>
          </a:xfrm>
        </p:spPr>
        <p:txBody>
          <a:bodyPr>
            <a:normAutofit/>
          </a:bodyPr>
          <a:lstStyle/>
          <a:p>
            <a:r>
              <a:rPr kumimoji="1" lang="ja-JP" altLang="en-US"/>
              <a:t>研究の流れ</a:t>
            </a:r>
          </a:p>
        </p:txBody>
      </p:sp>
      <p:sp>
        <p:nvSpPr>
          <p:cNvPr id="4" name="テキスト ボックス 3">
            <a:extLst>
              <a:ext uri="{FF2B5EF4-FFF2-40B4-BE49-F238E27FC236}">
                <a16:creationId xmlns:a16="http://schemas.microsoft.com/office/drawing/2014/main" id="{30EA295B-C547-86EF-D4F6-17026047E70C}"/>
              </a:ext>
            </a:extLst>
          </p:cNvPr>
          <p:cNvSpPr txBox="1"/>
          <p:nvPr/>
        </p:nvSpPr>
        <p:spPr>
          <a:xfrm>
            <a:off x="1200665" y="1647868"/>
            <a:ext cx="5583582" cy="830997"/>
          </a:xfrm>
          <a:prstGeom prst="rect">
            <a:avLst/>
          </a:prstGeom>
          <a:noFill/>
        </p:spPr>
        <p:txBody>
          <a:bodyPr wrap="square" rtlCol="0">
            <a:spAutoFit/>
          </a:bodyPr>
          <a:lstStyle/>
          <a:p>
            <a:pPr algn="ctr"/>
            <a:r>
              <a:rPr lang="ja-JP" altLang="en-US" sz="2400"/>
              <a:t>バイキュービック</a:t>
            </a:r>
            <a:r>
              <a:rPr kumimoji="1" lang="ja-JP" altLang="en-US" sz="2400"/>
              <a:t>補間と</a:t>
            </a:r>
            <a:endParaRPr kumimoji="1" lang="en-US" altLang="ja-JP" sz="2400" dirty="0"/>
          </a:p>
          <a:p>
            <a:pPr algn="ctr"/>
            <a:r>
              <a:rPr lang="en-US" altLang="ja-JP" sz="2400" dirty="0"/>
              <a:t>waifu2x</a:t>
            </a:r>
            <a:r>
              <a:rPr lang="ja-JP" altLang="en-US" sz="2400"/>
              <a:t>の</a:t>
            </a:r>
            <a:r>
              <a:rPr lang="en-US" altLang="ja-JP" sz="2400" dirty="0"/>
              <a:t>PSNR</a:t>
            </a:r>
            <a:r>
              <a:rPr lang="ja-JP" altLang="en-US" sz="2400"/>
              <a:t>を小領域ごとに求める</a:t>
            </a:r>
            <a:endParaRPr kumimoji="1" lang="ja-JP" altLang="en-US" sz="2400"/>
          </a:p>
        </p:txBody>
      </p:sp>
      <p:sp>
        <p:nvSpPr>
          <p:cNvPr id="6" name="テキスト ボックス 5">
            <a:extLst>
              <a:ext uri="{FF2B5EF4-FFF2-40B4-BE49-F238E27FC236}">
                <a16:creationId xmlns:a16="http://schemas.microsoft.com/office/drawing/2014/main" id="{C1C2478D-1B4D-A60A-733B-835A5D2F8442}"/>
              </a:ext>
            </a:extLst>
          </p:cNvPr>
          <p:cNvSpPr txBox="1"/>
          <p:nvPr/>
        </p:nvSpPr>
        <p:spPr>
          <a:xfrm>
            <a:off x="1023970" y="3424819"/>
            <a:ext cx="5936972" cy="830997"/>
          </a:xfrm>
          <a:prstGeom prst="rect">
            <a:avLst/>
          </a:prstGeom>
          <a:noFill/>
        </p:spPr>
        <p:txBody>
          <a:bodyPr wrap="square" rtlCol="0">
            <a:spAutoFit/>
          </a:bodyPr>
          <a:lstStyle/>
          <a:p>
            <a:pPr algn="ctr"/>
            <a:r>
              <a:rPr lang="ja-JP" altLang="en-US" sz="2400"/>
              <a:t>バイキュービック</a:t>
            </a:r>
            <a:r>
              <a:rPr kumimoji="1" lang="ja-JP" altLang="en-US" sz="2400"/>
              <a:t>補間と</a:t>
            </a:r>
            <a:endParaRPr kumimoji="1" lang="en-US" altLang="ja-JP" sz="2400" dirty="0"/>
          </a:p>
          <a:p>
            <a:pPr algn="ctr"/>
            <a:r>
              <a:rPr lang="en-US" altLang="ja-JP" sz="2400" dirty="0"/>
              <a:t>waifu2x</a:t>
            </a:r>
            <a:r>
              <a:rPr kumimoji="1" lang="ja-JP" altLang="en-US" sz="2400"/>
              <a:t>の</a:t>
            </a:r>
            <a:r>
              <a:rPr lang="en-US" altLang="ja-JP" sz="2400" dirty="0"/>
              <a:t>PSNR</a:t>
            </a:r>
            <a:r>
              <a:rPr lang="ja-JP" altLang="en-US" sz="2400"/>
              <a:t>の差を画像として可視化</a:t>
            </a:r>
            <a:endParaRPr kumimoji="1" lang="ja-JP" altLang="en-US" sz="2400"/>
          </a:p>
        </p:txBody>
      </p:sp>
      <p:sp>
        <p:nvSpPr>
          <p:cNvPr id="9" name="テキスト ボックス 8">
            <a:extLst>
              <a:ext uri="{FF2B5EF4-FFF2-40B4-BE49-F238E27FC236}">
                <a16:creationId xmlns:a16="http://schemas.microsoft.com/office/drawing/2014/main" id="{2017C401-F0E8-EDE7-CEEC-D9ED2DDD81A3}"/>
              </a:ext>
            </a:extLst>
          </p:cNvPr>
          <p:cNvSpPr txBox="1"/>
          <p:nvPr/>
        </p:nvSpPr>
        <p:spPr>
          <a:xfrm>
            <a:off x="1023970" y="5111801"/>
            <a:ext cx="5936972" cy="830997"/>
          </a:xfrm>
          <a:prstGeom prst="rect">
            <a:avLst/>
          </a:prstGeom>
          <a:noFill/>
        </p:spPr>
        <p:txBody>
          <a:bodyPr wrap="square" rtlCol="0">
            <a:spAutoFit/>
          </a:bodyPr>
          <a:lstStyle/>
          <a:p>
            <a:pPr algn="ctr"/>
            <a:r>
              <a:rPr kumimoji="1" lang="ja-JP" altLang="en-US" sz="2400"/>
              <a:t>差がある部分と差がない部分の</a:t>
            </a:r>
            <a:br>
              <a:rPr kumimoji="1" lang="en-US" altLang="ja-JP" sz="2400" dirty="0"/>
            </a:br>
            <a:r>
              <a:rPr kumimoji="1" lang="ja-JP" altLang="en-US" sz="2400"/>
              <a:t>画素値を波形として表示</a:t>
            </a:r>
          </a:p>
        </p:txBody>
      </p:sp>
      <p:sp>
        <p:nvSpPr>
          <p:cNvPr id="11" name="下矢印 10">
            <a:extLst>
              <a:ext uri="{FF2B5EF4-FFF2-40B4-BE49-F238E27FC236}">
                <a16:creationId xmlns:a16="http://schemas.microsoft.com/office/drawing/2014/main" id="{5AF34760-D751-59C7-C97D-B439DE0BEE89}"/>
              </a:ext>
            </a:extLst>
          </p:cNvPr>
          <p:cNvSpPr/>
          <p:nvPr/>
        </p:nvSpPr>
        <p:spPr>
          <a:xfrm>
            <a:off x="3700908" y="4337266"/>
            <a:ext cx="583096" cy="59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2" name="下矢印 11">
            <a:extLst>
              <a:ext uri="{FF2B5EF4-FFF2-40B4-BE49-F238E27FC236}">
                <a16:creationId xmlns:a16="http://schemas.microsoft.com/office/drawing/2014/main" id="{6AE32108-2BA1-584A-5789-CEDDA09BAAD8}"/>
              </a:ext>
            </a:extLst>
          </p:cNvPr>
          <p:cNvSpPr/>
          <p:nvPr/>
        </p:nvSpPr>
        <p:spPr>
          <a:xfrm>
            <a:off x="3700908" y="2664536"/>
            <a:ext cx="583096" cy="59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nvGrpSpPr>
          <p:cNvPr id="23" name="グループ化 22">
            <a:extLst>
              <a:ext uri="{FF2B5EF4-FFF2-40B4-BE49-F238E27FC236}">
                <a16:creationId xmlns:a16="http://schemas.microsoft.com/office/drawing/2014/main" id="{F8571EC7-9348-4732-0681-348DDE282F81}"/>
              </a:ext>
            </a:extLst>
          </p:cNvPr>
          <p:cNvGrpSpPr>
            <a:grpSpLocks noChangeAspect="1"/>
          </p:cNvGrpSpPr>
          <p:nvPr/>
        </p:nvGrpSpPr>
        <p:grpSpPr>
          <a:xfrm>
            <a:off x="6784247" y="254816"/>
            <a:ext cx="4327315" cy="4106927"/>
            <a:chOff x="4622434" y="2557689"/>
            <a:chExt cx="2867705" cy="2721654"/>
          </a:xfrm>
        </p:grpSpPr>
        <p:pic>
          <p:nvPicPr>
            <p:cNvPr id="5" name="図 4" descr="帽子を被っている女性&#10;&#10;自動的に生成された説明">
              <a:extLst>
                <a:ext uri="{FF2B5EF4-FFF2-40B4-BE49-F238E27FC236}">
                  <a16:creationId xmlns:a16="http://schemas.microsoft.com/office/drawing/2014/main" id="{B67501C8-6F63-B5EC-F18D-3C727B0945A2}"/>
                </a:ext>
              </a:extLst>
            </p:cNvPr>
            <p:cNvPicPr>
              <a:picLocks noChangeAspect="1"/>
            </p:cNvPicPr>
            <p:nvPr/>
          </p:nvPicPr>
          <p:blipFill>
            <a:blip r:embed="rId3"/>
            <a:stretch>
              <a:fillRect/>
            </a:stretch>
          </p:blipFill>
          <p:spPr>
            <a:xfrm>
              <a:off x="5137962" y="2927166"/>
              <a:ext cx="2352177" cy="2352177"/>
            </a:xfrm>
            <a:prstGeom prst="rect">
              <a:avLst/>
            </a:prstGeom>
          </p:spPr>
        </p:pic>
        <p:sp>
          <p:nvSpPr>
            <p:cNvPr id="7" name="フレーム 6">
              <a:extLst>
                <a:ext uri="{FF2B5EF4-FFF2-40B4-BE49-F238E27FC236}">
                  <a16:creationId xmlns:a16="http://schemas.microsoft.com/office/drawing/2014/main" id="{1DCD8252-6696-A2C9-86DA-4C34807E9B5C}"/>
                </a:ext>
              </a:extLst>
            </p:cNvPr>
            <p:cNvSpPr/>
            <p:nvPr/>
          </p:nvSpPr>
          <p:spPr>
            <a:xfrm>
              <a:off x="5137962" y="2927166"/>
              <a:ext cx="224354" cy="2288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フレーム 7">
              <a:extLst>
                <a:ext uri="{FF2B5EF4-FFF2-40B4-BE49-F238E27FC236}">
                  <a16:creationId xmlns:a16="http://schemas.microsoft.com/office/drawing/2014/main" id="{89A0A7C8-E3A3-B6B5-05B9-A4137065346E}"/>
                </a:ext>
              </a:extLst>
            </p:cNvPr>
            <p:cNvSpPr/>
            <p:nvPr/>
          </p:nvSpPr>
          <p:spPr>
            <a:xfrm>
              <a:off x="7265785" y="2927166"/>
              <a:ext cx="224354" cy="2288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a:extLst>
                <a:ext uri="{FF2B5EF4-FFF2-40B4-BE49-F238E27FC236}">
                  <a16:creationId xmlns:a16="http://schemas.microsoft.com/office/drawing/2014/main" id="{08DAF99A-779A-7B7C-540F-F0DC811C8210}"/>
                </a:ext>
              </a:extLst>
            </p:cNvPr>
            <p:cNvCxnSpPr>
              <a:cxnSpLocks/>
              <a:stCxn id="7" idx="3"/>
            </p:cNvCxnSpPr>
            <p:nvPr/>
          </p:nvCxnSpPr>
          <p:spPr>
            <a:xfrm flipV="1">
              <a:off x="5362316" y="3041614"/>
              <a:ext cx="1903469" cy="1"/>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0BAC442-744B-0EC9-4C84-3EF9E56C536E}"/>
                </a:ext>
              </a:extLst>
            </p:cNvPr>
            <p:cNvSpPr txBox="1"/>
            <p:nvPr/>
          </p:nvSpPr>
          <p:spPr>
            <a:xfrm>
              <a:off x="5150153" y="2646275"/>
              <a:ext cx="224355" cy="400110"/>
            </a:xfrm>
            <a:prstGeom prst="rect">
              <a:avLst/>
            </a:prstGeom>
            <a:noFill/>
          </p:spPr>
          <p:txBody>
            <a:bodyPr wrap="square" rtlCol="0">
              <a:spAutoFit/>
            </a:bodyPr>
            <a:lstStyle/>
            <a:p>
              <a:pPr algn="ctr"/>
              <a:r>
                <a:rPr kumimoji="1" lang="en-US" altLang="ja-JP" sz="2000" dirty="0"/>
                <a:t>4</a:t>
              </a:r>
              <a:endParaRPr kumimoji="1" lang="ja-JP" altLang="en-US" sz="2000"/>
            </a:p>
          </p:txBody>
        </p:sp>
        <p:sp>
          <p:nvSpPr>
            <p:cNvPr id="14" name="テキスト ボックス 13">
              <a:extLst>
                <a:ext uri="{FF2B5EF4-FFF2-40B4-BE49-F238E27FC236}">
                  <a16:creationId xmlns:a16="http://schemas.microsoft.com/office/drawing/2014/main" id="{D45D8018-2EAA-EF30-DBD1-E85C5D9BD738}"/>
                </a:ext>
              </a:extLst>
            </p:cNvPr>
            <p:cNvSpPr txBox="1"/>
            <p:nvPr/>
          </p:nvSpPr>
          <p:spPr>
            <a:xfrm>
              <a:off x="4913606" y="2927166"/>
              <a:ext cx="224355" cy="400110"/>
            </a:xfrm>
            <a:prstGeom prst="rect">
              <a:avLst/>
            </a:prstGeom>
            <a:noFill/>
          </p:spPr>
          <p:txBody>
            <a:bodyPr wrap="square" rtlCol="0">
              <a:spAutoFit/>
            </a:bodyPr>
            <a:lstStyle/>
            <a:p>
              <a:pPr algn="ctr"/>
              <a:r>
                <a:rPr kumimoji="1" lang="en-US" altLang="ja-JP" sz="2000" dirty="0"/>
                <a:t>4</a:t>
              </a:r>
              <a:endParaRPr kumimoji="1" lang="ja-JP" altLang="en-US" sz="2000"/>
            </a:p>
          </p:txBody>
        </p:sp>
        <p:cxnSp>
          <p:nvCxnSpPr>
            <p:cNvPr id="15" name="直線矢印コネクタ 14">
              <a:extLst>
                <a:ext uri="{FF2B5EF4-FFF2-40B4-BE49-F238E27FC236}">
                  <a16:creationId xmlns:a16="http://schemas.microsoft.com/office/drawing/2014/main" id="{9EEBE08E-41BA-3D93-4B68-8394D7781E35}"/>
                </a:ext>
              </a:extLst>
            </p:cNvPr>
            <p:cNvCxnSpPr>
              <a:cxnSpLocks/>
            </p:cNvCxnSpPr>
            <p:nvPr/>
          </p:nvCxnSpPr>
          <p:spPr>
            <a:xfrm>
              <a:off x="5526527" y="2856948"/>
              <a:ext cx="31699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68D39B2-F048-7D77-3BB5-E80D537462D6}"/>
                </a:ext>
              </a:extLst>
            </p:cNvPr>
            <p:cNvCxnSpPr>
              <a:cxnSpLocks/>
            </p:cNvCxnSpPr>
            <p:nvPr/>
          </p:nvCxnSpPr>
          <p:spPr>
            <a:xfrm>
              <a:off x="5053321" y="3314642"/>
              <a:ext cx="0" cy="3744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6AAE924-FB2A-17A9-8791-3F9EF20A7C01}"/>
                </a:ext>
              </a:extLst>
            </p:cNvPr>
            <p:cNvSpPr txBox="1"/>
            <p:nvPr/>
          </p:nvSpPr>
          <p:spPr>
            <a:xfrm>
              <a:off x="5374508" y="2557689"/>
              <a:ext cx="1860420" cy="338554"/>
            </a:xfrm>
            <a:prstGeom prst="rect">
              <a:avLst/>
            </a:prstGeom>
            <a:noFill/>
          </p:spPr>
          <p:txBody>
            <a:bodyPr wrap="square" rtlCol="0">
              <a:spAutoFit/>
            </a:bodyPr>
            <a:lstStyle/>
            <a:p>
              <a:pPr algn="ctr"/>
              <a:r>
                <a:rPr lang="ja-JP" altLang="en-US" sz="1600"/>
                <a:t>１画素ずつずらす</a:t>
              </a:r>
              <a:endParaRPr kumimoji="1" lang="ja-JP" altLang="en-US" sz="1600"/>
            </a:p>
          </p:txBody>
        </p:sp>
        <p:sp>
          <p:nvSpPr>
            <p:cNvPr id="18" name="テキスト ボックス 17">
              <a:extLst>
                <a:ext uri="{FF2B5EF4-FFF2-40B4-BE49-F238E27FC236}">
                  <a16:creationId xmlns:a16="http://schemas.microsoft.com/office/drawing/2014/main" id="{A64698D5-079A-0682-7BA4-194503FBAF31}"/>
                </a:ext>
              </a:extLst>
            </p:cNvPr>
            <p:cNvSpPr txBox="1"/>
            <p:nvPr/>
          </p:nvSpPr>
          <p:spPr>
            <a:xfrm>
              <a:off x="4622434" y="3314642"/>
              <a:ext cx="430887" cy="1755154"/>
            </a:xfrm>
            <a:prstGeom prst="rect">
              <a:avLst/>
            </a:prstGeom>
            <a:noFill/>
          </p:spPr>
          <p:txBody>
            <a:bodyPr vert="eaVert" wrap="square" rtlCol="0">
              <a:spAutoFit/>
            </a:bodyPr>
            <a:lstStyle/>
            <a:p>
              <a:r>
                <a:rPr kumimoji="1" lang="ja-JP" altLang="en-US" sz="1600"/>
                <a:t>１画素ずつずらす</a:t>
              </a:r>
            </a:p>
          </p:txBody>
        </p:sp>
        <p:sp>
          <p:nvSpPr>
            <p:cNvPr id="19" name="フレーム 18">
              <a:extLst>
                <a:ext uri="{FF2B5EF4-FFF2-40B4-BE49-F238E27FC236}">
                  <a16:creationId xmlns:a16="http://schemas.microsoft.com/office/drawing/2014/main" id="{E03B6E76-C93F-0848-4D80-35E0C43FC031}"/>
                </a:ext>
              </a:extLst>
            </p:cNvPr>
            <p:cNvSpPr/>
            <p:nvPr/>
          </p:nvSpPr>
          <p:spPr>
            <a:xfrm>
              <a:off x="5137962" y="5050446"/>
              <a:ext cx="224354" cy="2288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0" name="直線コネクタ 19">
              <a:extLst>
                <a:ext uri="{FF2B5EF4-FFF2-40B4-BE49-F238E27FC236}">
                  <a16:creationId xmlns:a16="http://schemas.microsoft.com/office/drawing/2014/main" id="{34871BD3-F202-93BB-6E5A-1E487FA79656}"/>
                </a:ext>
              </a:extLst>
            </p:cNvPr>
            <p:cNvCxnSpPr>
              <a:cxnSpLocks/>
              <a:endCxn id="19" idx="0"/>
            </p:cNvCxnSpPr>
            <p:nvPr/>
          </p:nvCxnSpPr>
          <p:spPr>
            <a:xfrm>
              <a:off x="5250139" y="3156064"/>
              <a:ext cx="0" cy="1894382"/>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フレーム 20">
              <a:extLst>
                <a:ext uri="{FF2B5EF4-FFF2-40B4-BE49-F238E27FC236}">
                  <a16:creationId xmlns:a16="http://schemas.microsoft.com/office/drawing/2014/main" id="{944B815F-5A17-CAFA-2739-B00303B7CD26}"/>
                </a:ext>
              </a:extLst>
            </p:cNvPr>
            <p:cNvSpPr/>
            <p:nvPr/>
          </p:nvSpPr>
          <p:spPr>
            <a:xfrm>
              <a:off x="7257392" y="5050446"/>
              <a:ext cx="224354" cy="2288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2" name="直線コネクタ 21">
              <a:extLst>
                <a:ext uri="{FF2B5EF4-FFF2-40B4-BE49-F238E27FC236}">
                  <a16:creationId xmlns:a16="http://schemas.microsoft.com/office/drawing/2014/main" id="{93FD6667-8941-72D0-11E8-807480B50B19}"/>
                </a:ext>
              </a:extLst>
            </p:cNvPr>
            <p:cNvCxnSpPr>
              <a:cxnSpLocks/>
            </p:cNvCxnSpPr>
            <p:nvPr/>
          </p:nvCxnSpPr>
          <p:spPr>
            <a:xfrm flipV="1">
              <a:off x="5353923" y="5164894"/>
              <a:ext cx="1903469" cy="1"/>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6" name="スライド番号プレースホルダー 25">
            <a:extLst>
              <a:ext uri="{FF2B5EF4-FFF2-40B4-BE49-F238E27FC236}">
                <a16:creationId xmlns:a16="http://schemas.microsoft.com/office/drawing/2014/main" id="{E256804F-FA40-5E5E-D9A7-FBF5A37D06E0}"/>
              </a:ext>
            </a:extLst>
          </p:cNvPr>
          <p:cNvSpPr>
            <a:spLocks noGrp="1"/>
          </p:cNvSpPr>
          <p:nvPr>
            <p:ph type="sldNum" sz="quarter" idx="12"/>
          </p:nvPr>
        </p:nvSpPr>
        <p:spPr/>
        <p:txBody>
          <a:bodyPr/>
          <a:lstStyle/>
          <a:p>
            <a:fld id="{C08658E1-5005-E64B-81BC-3544A36E9E88}" type="slidenum">
              <a:rPr kumimoji="1" lang="ja-JP" altLang="en-US" smtClean="0"/>
              <a:t>7</a:t>
            </a:fld>
            <a:endParaRPr kumimoji="1" lang="ja-JP" altLang="en-US"/>
          </a:p>
        </p:txBody>
      </p:sp>
    </p:spTree>
    <p:extLst>
      <p:ext uri="{BB962C8B-B14F-4D97-AF65-F5344CB8AC3E}">
        <p14:creationId xmlns:p14="http://schemas.microsoft.com/office/powerpoint/2010/main" val="213418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13632"/>
          </a:xfrm>
        </p:spPr>
        <p:txBody>
          <a:bodyPr>
            <a:normAutofit/>
          </a:bodyPr>
          <a:lstStyle/>
          <a:p>
            <a:r>
              <a:rPr kumimoji="1" lang="ja-JP" altLang="en-US" sz="3200"/>
              <a:t>画質評価の差の可視化</a:t>
            </a:r>
          </a:p>
        </p:txBody>
      </p:sp>
      <p:pic>
        <p:nvPicPr>
          <p:cNvPr id="4" name="図 3" descr="フルーツと野菜&#10;&#10;自動的に生成された説明">
            <a:extLst>
              <a:ext uri="{FF2B5EF4-FFF2-40B4-BE49-F238E27FC236}">
                <a16:creationId xmlns:a16="http://schemas.microsoft.com/office/drawing/2014/main" id="{DD587910-90F8-D3B0-ADC4-907914B93B30}"/>
              </a:ext>
            </a:extLst>
          </p:cNvPr>
          <p:cNvPicPr>
            <a:picLocks noChangeAspect="1"/>
          </p:cNvPicPr>
          <p:nvPr/>
        </p:nvPicPr>
        <p:blipFill>
          <a:blip r:embed="rId3"/>
          <a:stretch>
            <a:fillRect/>
          </a:stretch>
        </p:blipFill>
        <p:spPr>
          <a:xfrm>
            <a:off x="8481848" y="1370527"/>
            <a:ext cx="2277086" cy="2277086"/>
          </a:xfrm>
          <a:prstGeom prst="rect">
            <a:avLst/>
          </a:prstGeom>
        </p:spPr>
      </p:pic>
      <p:pic>
        <p:nvPicPr>
          <p:cNvPr id="7" name="図 6">
            <a:extLst>
              <a:ext uri="{FF2B5EF4-FFF2-40B4-BE49-F238E27FC236}">
                <a16:creationId xmlns:a16="http://schemas.microsoft.com/office/drawing/2014/main" id="{D37A0DA3-9B7D-B960-E6F2-4D1DEC0A733E}"/>
              </a:ext>
            </a:extLst>
          </p:cNvPr>
          <p:cNvPicPr>
            <a:picLocks noChangeAspect="1"/>
          </p:cNvPicPr>
          <p:nvPr/>
        </p:nvPicPr>
        <p:blipFill>
          <a:blip r:embed="rId4"/>
          <a:stretch>
            <a:fillRect/>
          </a:stretch>
        </p:blipFill>
        <p:spPr>
          <a:xfrm>
            <a:off x="8481848" y="4580914"/>
            <a:ext cx="2277086" cy="2277086"/>
          </a:xfrm>
          <a:prstGeom prst="rect">
            <a:avLst/>
          </a:prstGeom>
        </p:spPr>
      </p:pic>
      <p:sp>
        <p:nvSpPr>
          <p:cNvPr id="8" name="テキスト ボックス 7">
            <a:extLst>
              <a:ext uri="{FF2B5EF4-FFF2-40B4-BE49-F238E27FC236}">
                <a16:creationId xmlns:a16="http://schemas.microsoft.com/office/drawing/2014/main" id="{6154CF26-83B7-224D-D73F-BA224292AEE6}"/>
              </a:ext>
            </a:extLst>
          </p:cNvPr>
          <p:cNvSpPr txBox="1"/>
          <p:nvPr/>
        </p:nvSpPr>
        <p:spPr>
          <a:xfrm>
            <a:off x="8382623" y="3831220"/>
            <a:ext cx="2529740" cy="584775"/>
          </a:xfrm>
          <a:prstGeom prst="rect">
            <a:avLst/>
          </a:prstGeom>
          <a:noFill/>
        </p:spPr>
        <p:txBody>
          <a:bodyPr wrap="square" rtlCol="0">
            <a:spAutoFit/>
          </a:bodyPr>
          <a:lstStyle/>
          <a:p>
            <a:pPr algn="ctr"/>
            <a:r>
              <a:rPr kumimoji="1" lang="en-US" altLang="ja-JP" sz="3200" dirty="0"/>
              <a:t>pepper</a:t>
            </a:r>
          </a:p>
        </p:txBody>
      </p:sp>
      <p:pic>
        <p:nvPicPr>
          <p:cNvPr id="3" name="図 2" descr="帽子を被っている女性&#10;&#10;自動的に生成された説明">
            <a:extLst>
              <a:ext uri="{FF2B5EF4-FFF2-40B4-BE49-F238E27FC236}">
                <a16:creationId xmlns:a16="http://schemas.microsoft.com/office/drawing/2014/main" id="{3A7DF7A5-EFE0-7F8A-E69C-BEE4A95EE4D0}"/>
              </a:ext>
            </a:extLst>
          </p:cNvPr>
          <p:cNvPicPr>
            <a:picLocks noChangeAspect="1"/>
          </p:cNvPicPr>
          <p:nvPr/>
        </p:nvPicPr>
        <p:blipFill>
          <a:blip r:embed="rId5"/>
          <a:stretch>
            <a:fillRect/>
          </a:stretch>
        </p:blipFill>
        <p:spPr>
          <a:xfrm>
            <a:off x="838200" y="1370527"/>
            <a:ext cx="2295102" cy="2277086"/>
          </a:xfrm>
          <a:prstGeom prst="rect">
            <a:avLst/>
          </a:prstGeom>
        </p:spPr>
      </p:pic>
      <p:pic>
        <p:nvPicPr>
          <p:cNvPr id="5" name="図 4" descr="口を開けている猿&#10;&#10;自動的に生成された説明">
            <a:extLst>
              <a:ext uri="{FF2B5EF4-FFF2-40B4-BE49-F238E27FC236}">
                <a16:creationId xmlns:a16="http://schemas.microsoft.com/office/drawing/2014/main" id="{DEB6B093-AB9F-CF8D-E7FA-AB91A34A9A16}"/>
              </a:ext>
            </a:extLst>
          </p:cNvPr>
          <p:cNvPicPr>
            <a:picLocks noChangeAspect="1"/>
          </p:cNvPicPr>
          <p:nvPr/>
        </p:nvPicPr>
        <p:blipFill>
          <a:blip r:embed="rId6"/>
          <a:stretch>
            <a:fillRect/>
          </a:stretch>
        </p:blipFill>
        <p:spPr>
          <a:xfrm>
            <a:off x="4760529" y="1376052"/>
            <a:ext cx="2289535" cy="2271561"/>
          </a:xfrm>
          <a:prstGeom prst="rect">
            <a:avLst/>
          </a:prstGeom>
        </p:spPr>
      </p:pic>
      <p:pic>
        <p:nvPicPr>
          <p:cNvPr id="9" name="図 8" descr="屋外, フィールド, 立つ, 建物 が含まれている画像&#10;&#10;自動的に生成された説明">
            <a:extLst>
              <a:ext uri="{FF2B5EF4-FFF2-40B4-BE49-F238E27FC236}">
                <a16:creationId xmlns:a16="http://schemas.microsoft.com/office/drawing/2014/main" id="{6AA7B91A-B142-BA96-D917-E000EDBB1CF0}"/>
              </a:ext>
            </a:extLst>
          </p:cNvPr>
          <p:cNvPicPr>
            <a:picLocks noChangeAspect="1"/>
          </p:cNvPicPr>
          <p:nvPr/>
        </p:nvPicPr>
        <p:blipFill>
          <a:blip r:embed="rId7"/>
          <a:stretch>
            <a:fillRect/>
          </a:stretch>
        </p:blipFill>
        <p:spPr>
          <a:xfrm>
            <a:off x="4754962" y="4562898"/>
            <a:ext cx="2295102" cy="2295102"/>
          </a:xfrm>
          <a:prstGeom prst="rect">
            <a:avLst/>
          </a:prstGeom>
        </p:spPr>
      </p:pic>
      <p:pic>
        <p:nvPicPr>
          <p:cNvPr id="12" name="図 11" descr="グループ, サンゴ, 海洋生物, ダニ が含まれている画像&#10;&#10;自動的に生成された説明">
            <a:extLst>
              <a:ext uri="{FF2B5EF4-FFF2-40B4-BE49-F238E27FC236}">
                <a16:creationId xmlns:a16="http://schemas.microsoft.com/office/drawing/2014/main" id="{BE89074A-769E-5974-15EB-82281B03A433}"/>
              </a:ext>
            </a:extLst>
          </p:cNvPr>
          <p:cNvPicPr>
            <a:picLocks noChangeAspect="1"/>
          </p:cNvPicPr>
          <p:nvPr/>
        </p:nvPicPr>
        <p:blipFill>
          <a:blip r:embed="rId8"/>
          <a:stretch>
            <a:fillRect/>
          </a:stretch>
        </p:blipFill>
        <p:spPr>
          <a:xfrm>
            <a:off x="885511" y="4580914"/>
            <a:ext cx="2277086" cy="2277086"/>
          </a:xfrm>
          <a:prstGeom prst="rect">
            <a:avLst/>
          </a:prstGeom>
        </p:spPr>
      </p:pic>
      <p:sp>
        <p:nvSpPr>
          <p:cNvPr id="13" name="テキスト ボックス 12">
            <a:extLst>
              <a:ext uri="{FF2B5EF4-FFF2-40B4-BE49-F238E27FC236}">
                <a16:creationId xmlns:a16="http://schemas.microsoft.com/office/drawing/2014/main" id="{2178DAD2-FB2F-F473-0396-CF0F9F2FA600}"/>
              </a:ext>
            </a:extLst>
          </p:cNvPr>
          <p:cNvSpPr txBox="1"/>
          <p:nvPr/>
        </p:nvSpPr>
        <p:spPr>
          <a:xfrm>
            <a:off x="603562" y="3812867"/>
            <a:ext cx="2529740" cy="584775"/>
          </a:xfrm>
          <a:prstGeom prst="rect">
            <a:avLst/>
          </a:prstGeom>
          <a:noFill/>
        </p:spPr>
        <p:txBody>
          <a:bodyPr wrap="square" rtlCol="0">
            <a:spAutoFit/>
          </a:bodyPr>
          <a:lstStyle/>
          <a:p>
            <a:pPr algn="ctr"/>
            <a:r>
              <a:rPr lang="en-US" altLang="ja-JP" sz="3200" dirty="0" err="1"/>
              <a:t>lena</a:t>
            </a:r>
            <a:endParaRPr kumimoji="1" lang="en-US" altLang="ja-JP" sz="3200" dirty="0"/>
          </a:p>
        </p:txBody>
      </p:sp>
      <p:sp>
        <p:nvSpPr>
          <p:cNvPr id="14" name="テキスト ボックス 13">
            <a:extLst>
              <a:ext uri="{FF2B5EF4-FFF2-40B4-BE49-F238E27FC236}">
                <a16:creationId xmlns:a16="http://schemas.microsoft.com/office/drawing/2014/main" id="{7F1F2B7C-70FF-0A3D-E2E8-2DB076917AA7}"/>
              </a:ext>
            </a:extLst>
          </p:cNvPr>
          <p:cNvSpPr txBox="1"/>
          <p:nvPr/>
        </p:nvSpPr>
        <p:spPr>
          <a:xfrm>
            <a:off x="4520324" y="3812868"/>
            <a:ext cx="2529740" cy="584775"/>
          </a:xfrm>
          <a:prstGeom prst="rect">
            <a:avLst/>
          </a:prstGeom>
          <a:noFill/>
        </p:spPr>
        <p:txBody>
          <a:bodyPr wrap="square" rtlCol="0">
            <a:spAutoFit/>
          </a:bodyPr>
          <a:lstStyle/>
          <a:p>
            <a:pPr algn="ctr"/>
            <a:r>
              <a:rPr lang="en-US" altLang="ja-JP" sz="3200" dirty="0"/>
              <a:t>mandrill</a:t>
            </a:r>
            <a:endParaRPr kumimoji="1" lang="en-US" altLang="ja-JP" sz="3200" dirty="0"/>
          </a:p>
        </p:txBody>
      </p:sp>
      <p:sp>
        <p:nvSpPr>
          <p:cNvPr id="11" name="スライド番号プレースホルダー 10">
            <a:extLst>
              <a:ext uri="{FF2B5EF4-FFF2-40B4-BE49-F238E27FC236}">
                <a16:creationId xmlns:a16="http://schemas.microsoft.com/office/drawing/2014/main" id="{E7E215C9-CC42-79B0-72A3-080C32AD0549}"/>
              </a:ext>
            </a:extLst>
          </p:cNvPr>
          <p:cNvSpPr>
            <a:spLocks noGrp="1"/>
          </p:cNvSpPr>
          <p:nvPr>
            <p:ph type="sldNum" sz="quarter" idx="12"/>
          </p:nvPr>
        </p:nvSpPr>
        <p:spPr/>
        <p:txBody>
          <a:bodyPr/>
          <a:lstStyle/>
          <a:p>
            <a:fld id="{C08658E1-5005-E64B-81BC-3544A36E9E88}" type="slidenum">
              <a:rPr kumimoji="1" lang="ja-JP" altLang="en-US" smtClean="0"/>
              <a:t>8</a:t>
            </a:fld>
            <a:endParaRPr kumimoji="1" lang="ja-JP" altLang="en-US"/>
          </a:p>
        </p:txBody>
      </p:sp>
    </p:spTree>
    <p:extLst>
      <p:ext uri="{BB962C8B-B14F-4D97-AF65-F5344CB8AC3E}">
        <p14:creationId xmlns:p14="http://schemas.microsoft.com/office/powerpoint/2010/main" val="326787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9BD27-49BA-77FC-D28C-15FD8B636584}"/>
              </a:ext>
            </a:extLst>
          </p:cNvPr>
          <p:cNvSpPr>
            <a:spLocks noGrp="1"/>
          </p:cNvSpPr>
          <p:nvPr>
            <p:ph type="title"/>
          </p:nvPr>
        </p:nvSpPr>
        <p:spPr>
          <a:xfrm>
            <a:off x="838200" y="365126"/>
            <a:ext cx="10515600" cy="1134220"/>
          </a:xfrm>
        </p:spPr>
        <p:txBody>
          <a:bodyPr>
            <a:normAutofit/>
          </a:bodyPr>
          <a:lstStyle/>
          <a:p>
            <a:r>
              <a:rPr lang="ja-JP" altLang="en-US" sz="3200"/>
              <a:t>画素値の表示（画質評価に差がない部分）</a:t>
            </a:r>
            <a:endParaRPr kumimoji="1" lang="ja-JP" altLang="en-US" sz="3200"/>
          </a:p>
        </p:txBody>
      </p:sp>
      <p:sp>
        <p:nvSpPr>
          <p:cNvPr id="3" name="コンテンツ プレースホルダー 2">
            <a:extLst>
              <a:ext uri="{FF2B5EF4-FFF2-40B4-BE49-F238E27FC236}">
                <a16:creationId xmlns:a16="http://schemas.microsoft.com/office/drawing/2014/main" id="{F3425BF1-4C0B-56B0-AB8F-29DEFD97EE90}"/>
              </a:ext>
            </a:extLst>
          </p:cNvPr>
          <p:cNvSpPr>
            <a:spLocks noGrp="1"/>
          </p:cNvSpPr>
          <p:nvPr>
            <p:ph idx="1"/>
          </p:nvPr>
        </p:nvSpPr>
        <p:spPr>
          <a:xfrm>
            <a:off x="384507" y="1499346"/>
            <a:ext cx="10515600" cy="1134220"/>
          </a:xfrm>
        </p:spPr>
        <p:txBody>
          <a:bodyPr/>
          <a:lstStyle/>
          <a:p>
            <a:pPr marL="0" indent="0">
              <a:buNone/>
            </a:pPr>
            <a:r>
              <a:rPr kumimoji="1" lang="ja-JP" altLang="en-US"/>
              <a:t>・</a:t>
            </a:r>
            <a:endParaRPr lang="en-US" altLang="ja-JP" dirty="0"/>
          </a:p>
          <a:p>
            <a:pPr marL="0" indent="0">
              <a:buNone/>
            </a:pPr>
            <a:endParaRPr lang="en-US" altLang="ja-JP" dirty="0"/>
          </a:p>
        </p:txBody>
      </p:sp>
      <p:pic>
        <p:nvPicPr>
          <p:cNvPr id="9" name="図 8" descr="口を開けている猿&#10;&#10;自動的に生成された説明">
            <a:extLst>
              <a:ext uri="{FF2B5EF4-FFF2-40B4-BE49-F238E27FC236}">
                <a16:creationId xmlns:a16="http://schemas.microsoft.com/office/drawing/2014/main" id="{5E8E90FE-7915-78C2-82D8-945A185DF003}"/>
              </a:ext>
            </a:extLst>
          </p:cNvPr>
          <p:cNvPicPr>
            <a:picLocks noChangeAspect="1"/>
          </p:cNvPicPr>
          <p:nvPr/>
        </p:nvPicPr>
        <p:blipFill>
          <a:blip r:embed="rId3"/>
          <a:stretch>
            <a:fillRect/>
          </a:stretch>
        </p:blipFill>
        <p:spPr>
          <a:xfrm>
            <a:off x="838200" y="2593077"/>
            <a:ext cx="3906795" cy="3906795"/>
          </a:xfrm>
          <a:prstGeom prst="rect">
            <a:avLst/>
          </a:prstGeom>
        </p:spPr>
      </p:pic>
      <p:pic>
        <p:nvPicPr>
          <p:cNvPr id="11" name="図 10" descr="グラフ, 折れ線グラフ, 散布図&#10;&#10;自動的に生成された説明">
            <a:extLst>
              <a:ext uri="{FF2B5EF4-FFF2-40B4-BE49-F238E27FC236}">
                <a16:creationId xmlns:a16="http://schemas.microsoft.com/office/drawing/2014/main" id="{6A98CCD4-C2FB-2BA9-1D86-DE65734C4895}"/>
              </a:ext>
            </a:extLst>
          </p:cNvPr>
          <p:cNvPicPr>
            <a:picLocks noChangeAspect="1"/>
          </p:cNvPicPr>
          <p:nvPr/>
        </p:nvPicPr>
        <p:blipFill>
          <a:blip r:embed="rId4"/>
          <a:stretch>
            <a:fillRect/>
          </a:stretch>
        </p:blipFill>
        <p:spPr>
          <a:xfrm>
            <a:off x="5745885" y="2452971"/>
            <a:ext cx="5694411" cy="4275768"/>
          </a:xfrm>
          <a:prstGeom prst="rect">
            <a:avLst/>
          </a:prstGeom>
        </p:spPr>
      </p:pic>
      <p:sp>
        <p:nvSpPr>
          <p:cNvPr id="6" name="スライド番号プレースホルダー 5">
            <a:extLst>
              <a:ext uri="{FF2B5EF4-FFF2-40B4-BE49-F238E27FC236}">
                <a16:creationId xmlns:a16="http://schemas.microsoft.com/office/drawing/2014/main" id="{5CDDDC24-806E-43F7-3A14-22853D624762}"/>
              </a:ext>
            </a:extLst>
          </p:cNvPr>
          <p:cNvSpPr>
            <a:spLocks noGrp="1"/>
          </p:cNvSpPr>
          <p:nvPr>
            <p:ph type="sldNum" sz="quarter" idx="12"/>
          </p:nvPr>
        </p:nvSpPr>
        <p:spPr/>
        <p:txBody>
          <a:bodyPr/>
          <a:lstStyle/>
          <a:p>
            <a:fld id="{C08658E1-5005-E64B-81BC-3544A36E9E88}" type="slidenum">
              <a:rPr kumimoji="1" lang="ja-JP" altLang="en-US" smtClean="0"/>
              <a:t>9</a:t>
            </a:fld>
            <a:endParaRPr kumimoji="1" lang="ja-JP" altLang="en-US"/>
          </a:p>
        </p:txBody>
      </p:sp>
    </p:spTree>
    <p:extLst>
      <p:ext uri="{BB962C8B-B14F-4D97-AF65-F5344CB8AC3E}">
        <p14:creationId xmlns:p14="http://schemas.microsoft.com/office/powerpoint/2010/main" val="2011687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FAEE75FB4CB4CAAEAAE48865CA5EC" ma:contentTypeVersion="11" ma:contentTypeDescription="Create a new document." ma:contentTypeScope="" ma:versionID="045bb7832e2f87badc39ebbcbb328081">
  <xsd:schema xmlns:xsd="http://www.w3.org/2001/XMLSchema" xmlns:xs="http://www.w3.org/2001/XMLSchema" xmlns:p="http://schemas.microsoft.com/office/2006/metadata/properties" xmlns:ns2="9b21a311-2bd1-4fb6-92d4-d6d36e3bc42a" xmlns:ns3="89780a41-0d08-4741-b0c1-e0aff475a0d8" targetNamespace="http://schemas.microsoft.com/office/2006/metadata/properties" ma:root="true" ma:fieldsID="635211905e8454ba022b802396092188" ns2:_="" ns3:_="">
    <xsd:import namespace="9b21a311-2bd1-4fb6-92d4-d6d36e3bc42a"/>
    <xsd:import namespace="89780a41-0d08-4741-b0c1-e0aff475a0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1a311-2bd1-4fb6-92d4-d6d36e3bc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433b3c0-0129-4941-9e22-90bb3881dc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780a41-0d08-4741-b0c1-e0aff475a0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3527016-2294-4211-a0ad-27e06d612443}" ma:internalName="TaxCatchAll" ma:showField="CatchAllData" ma:web="89780a41-0d08-4741-b0c1-e0aff475a0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21a311-2bd1-4fb6-92d4-d6d36e3bc42a">
      <Terms xmlns="http://schemas.microsoft.com/office/infopath/2007/PartnerControls"/>
    </lcf76f155ced4ddcb4097134ff3c332f>
    <TaxCatchAll xmlns="89780a41-0d08-4741-b0c1-e0aff475a0d8" xsi:nil="true"/>
  </documentManagement>
</p:properties>
</file>

<file path=customXml/itemProps1.xml><?xml version="1.0" encoding="utf-8"?>
<ds:datastoreItem xmlns:ds="http://schemas.openxmlformats.org/officeDocument/2006/customXml" ds:itemID="{841B4D21-AD62-4772-9B5E-31E7E41C69D5}"/>
</file>

<file path=customXml/itemProps2.xml><?xml version="1.0" encoding="utf-8"?>
<ds:datastoreItem xmlns:ds="http://schemas.openxmlformats.org/officeDocument/2006/customXml" ds:itemID="{9970F25D-3493-436D-8582-35C19C97E9AF}"/>
</file>

<file path=customXml/itemProps3.xml><?xml version="1.0" encoding="utf-8"?>
<ds:datastoreItem xmlns:ds="http://schemas.openxmlformats.org/officeDocument/2006/customXml" ds:itemID="{35231D83-2D1D-4B16-99D1-B9319F97E1A9}"/>
</file>

<file path=docProps/app.xml><?xml version="1.0" encoding="utf-8"?>
<Properties xmlns="http://schemas.openxmlformats.org/officeDocument/2006/extended-properties" xmlns:vt="http://schemas.openxmlformats.org/officeDocument/2006/docPropsVTypes">
  <TotalTime>3020</TotalTime>
  <Words>1852</Words>
  <Application>Microsoft Macintosh PowerPoint</Application>
  <PresentationFormat>ワイド画面</PresentationFormat>
  <Paragraphs>161</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MS Gothic</vt:lpstr>
      <vt:lpstr>ＭＳ 明朝</vt:lpstr>
      <vt:lpstr>游ゴシック</vt:lpstr>
      <vt:lpstr>游ゴシック Light</vt:lpstr>
      <vt:lpstr>Arial</vt:lpstr>
      <vt:lpstr>Century</vt:lpstr>
      <vt:lpstr>Office テーマ</vt:lpstr>
      <vt:lpstr>画像超解像と 標本化定理に基づく画像拡大 の比較に関する研究</vt:lpstr>
      <vt:lpstr>画像の拡大</vt:lpstr>
      <vt:lpstr>合志の超解像</vt:lpstr>
      <vt:lpstr>深層NNによる超解像（waifu2x）</vt:lpstr>
      <vt:lpstr>手法ごとの精度</vt:lpstr>
      <vt:lpstr>研究の目的</vt:lpstr>
      <vt:lpstr>研究の流れ</vt:lpstr>
      <vt:lpstr>画質評価の差の可視化</vt:lpstr>
      <vt:lpstr>画素値の表示（画質評価に差がない部分）</vt:lpstr>
      <vt:lpstr>画素値の表示（画質評価に差がない部分）</vt:lpstr>
      <vt:lpstr>画素値の表示（画質評価に差がある部分）</vt:lpstr>
      <vt:lpstr>画素値の表示（画質評価に差がある部分）</vt:lpstr>
      <vt:lpstr>画素値の表示（画質評価に差がある部分）</vt:lpstr>
      <vt:lpstr>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特別研究Ⅱの研究発表</dc:title>
  <dc:creator>WAKIMASU TOMOYA</dc:creator>
  <cp:lastModifiedBy>WAKIMASU TOMOYA</cp:lastModifiedBy>
  <cp:revision>49</cp:revision>
  <dcterms:created xsi:type="dcterms:W3CDTF">2022-12-13T00:17:28Z</dcterms:created>
  <dcterms:modified xsi:type="dcterms:W3CDTF">2023-02-06T03:31:52Z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0x0101004D5FAEE75FB4CB4CAAEAAE48865CA5EC</vt:lpwstr>
  </property>
</Properties>
</file>