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18.xml" ContentType="application/vnd.openxmlformats-officedocument.presentationml.slideLayout+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7.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82" r:id="rId1"/>
  </p:sldMasterIdLst>
  <p:notesMasterIdLst>
    <p:notesMasterId r:id="rId22"/>
  </p:notesMasterIdLst>
  <p:sldIdLst>
    <p:sldId id="256" r:id="rId2"/>
    <p:sldId id="265" r:id="rId3"/>
    <p:sldId id="272" r:id="rId4"/>
    <p:sldId id="287" r:id="rId5"/>
    <p:sldId id="288" r:id="rId6"/>
    <p:sldId id="291" r:id="rId7"/>
    <p:sldId id="273" r:id="rId8"/>
    <p:sldId id="299" r:id="rId9"/>
    <p:sldId id="297" r:id="rId10"/>
    <p:sldId id="270" r:id="rId11"/>
    <p:sldId id="275" r:id="rId12"/>
    <p:sldId id="276" r:id="rId13"/>
    <p:sldId id="282" r:id="rId14"/>
    <p:sldId id="283" r:id="rId15"/>
    <p:sldId id="284" r:id="rId16"/>
    <p:sldId id="285" r:id="rId17"/>
    <p:sldId id="296" r:id="rId18"/>
    <p:sldId id="294" r:id="rId19"/>
    <p:sldId id="286" r:id="rId20"/>
    <p:sldId id="27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771"/>
    <p:restoredTop sz="86475"/>
  </p:normalViewPr>
  <p:slideViewPr>
    <p:cSldViewPr snapToGrid="0">
      <p:cViewPr varScale="1">
        <p:scale>
          <a:sx n="68" d="100"/>
          <a:sy n="68" d="100"/>
        </p:scale>
        <p:origin x="224" y="536"/>
      </p:cViewPr>
      <p:guideLst/>
    </p:cSldViewPr>
  </p:slideViewPr>
  <p:notesTextViewPr>
    <p:cViewPr>
      <p:scale>
        <a:sx n="1" d="1"/>
        <a:sy n="1" d="1"/>
      </p:scale>
      <p:origin x="0" y="-53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17372-9599-5C4B-9671-CFE77C681EA2}" type="datetimeFigureOut">
              <a:rPr kumimoji="1" lang="ja-JP" altLang="en-US" smtClean="0"/>
              <a:t>2023/2/6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66A5D-127A-F04C-B3FD-CEABFA9FE6F5}" type="slidenum">
              <a:rPr kumimoji="1" lang="ja-JP" altLang="en-US" smtClean="0"/>
              <a:t>‹#›</a:t>
            </a:fld>
            <a:endParaRPr kumimoji="1" lang="ja-JP" altLang="en-US"/>
          </a:p>
        </p:txBody>
      </p:sp>
    </p:spTree>
    <p:extLst>
      <p:ext uri="{BB962C8B-B14F-4D97-AF65-F5344CB8AC3E}">
        <p14:creationId xmlns:p14="http://schemas.microsoft.com/office/powerpoint/2010/main" val="26572356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二次元キャラクター画像の識別に関する研究について蚊野研究室の森川真伍が発表します。</a:t>
            </a:r>
            <a:endParaRPr kumimoji="1" lang="en-US" altLang="ja-JP" dirty="0"/>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a:t>
            </a:fld>
            <a:endParaRPr kumimoji="1" lang="ja-JP" altLang="en-US"/>
          </a:p>
        </p:txBody>
      </p:sp>
    </p:spTree>
    <p:extLst>
      <p:ext uri="{BB962C8B-B14F-4D97-AF65-F5344CB8AC3E}">
        <p14:creationId xmlns:p14="http://schemas.microsoft.com/office/powerpoint/2010/main" val="685622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次にさっきの</a:t>
            </a:r>
            <a:r>
              <a:rPr kumimoji="1" lang="en-US" altLang="ja-JP" dirty="0"/>
              <a:t>50</a:t>
            </a:r>
            <a:r>
              <a:rPr kumimoji="1" lang="ja-JP" altLang="en-US"/>
              <a:t>枚とは異なる</a:t>
            </a:r>
            <a:r>
              <a:rPr kumimoji="1" lang="en-US" altLang="ja-JP" dirty="0"/>
              <a:t>50</a:t>
            </a:r>
            <a:r>
              <a:rPr kumimoji="1" lang="ja-JP" altLang="en-US"/>
              <a:t>枚の顔画像を用意します。この画像で前ページと同じように</a:t>
            </a:r>
            <a:r>
              <a:rPr kumimoji="1" lang="en-US" altLang="ja-JP" dirty="0"/>
              <a:t>a2</a:t>
            </a:r>
            <a:r>
              <a:rPr kumimoji="1" lang="ja-JP" altLang="en-US"/>
              <a:t>、</a:t>
            </a:r>
            <a:r>
              <a:rPr kumimoji="1" lang="en-US" altLang="ja-JP" dirty="0"/>
              <a:t>b2</a:t>
            </a:r>
            <a:r>
              <a:rPr kumimoji="1" lang="ja-JP" altLang="en-US"/>
              <a:t>、</a:t>
            </a:r>
            <a:r>
              <a:rPr kumimoji="1" lang="en-US" altLang="ja-JP" dirty="0"/>
              <a:t>c2</a:t>
            </a:r>
            <a:r>
              <a:rPr kumimoji="1" lang="ja-JP" altLang="en-US"/>
              <a:t>を求めます。これらの</a:t>
            </a:r>
            <a:r>
              <a:rPr kumimoji="1" lang="en-US" altLang="ja-JP" dirty="0"/>
              <a:t>a</a:t>
            </a:r>
            <a:r>
              <a:rPr kumimoji="1" lang="ja-JP" altLang="en-US"/>
              <a:t>、</a:t>
            </a:r>
            <a:r>
              <a:rPr kumimoji="1" lang="en-US" altLang="ja-JP" dirty="0"/>
              <a:t>b</a:t>
            </a:r>
            <a:r>
              <a:rPr kumimoji="1" lang="ja-JP" altLang="en-US"/>
              <a:t>、</a:t>
            </a:r>
            <a:r>
              <a:rPr kumimoji="1" lang="en-US" altLang="ja-JP" dirty="0"/>
              <a:t>c</a:t>
            </a:r>
            <a:r>
              <a:rPr kumimoji="1" lang="ja-JP" altLang="en-US"/>
              <a:t>を用いて主観評価に近づけたものを今回の研究で求めた類似度とします。この新たに集めた画像の類似度を求めるのに、</a:t>
            </a:r>
            <a:r>
              <a:rPr kumimoji="1" lang="en-US" altLang="ja-JP" dirty="0"/>
              <a:t>a1</a:t>
            </a:r>
            <a:r>
              <a:rPr kumimoji="1" lang="ja-JP" altLang="en-US"/>
              <a:t>、</a:t>
            </a:r>
            <a:r>
              <a:rPr kumimoji="1" lang="en-US" altLang="ja-JP" dirty="0"/>
              <a:t>b1</a:t>
            </a:r>
            <a:r>
              <a:rPr kumimoji="1" lang="ja-JP" altLang="en-US"/>
              <a:t>、</a:t>
            </a:r>
            <a:r>
              <a:rPr kumimoji="1" lang="en-US" altLang="ja-JP" dirty="0"/>
              <a:t>c1</a:t>
            </a:r>
            <a:r>
              <a:rPr kumimoji="1" lang="ja-JP" altLang="en-US"/>
              <a:t>を用いた場合と</a:t>
            </a:r>
            <a:r>
              <a:rPr kumimoji="1" lang="en-US" altLang="ja-JP" dirty="0"/>
              <a:t>a2</a:t>
            </a:r>
            <a:r>
              <a:rPr kumimoji="1" lang="ja-JP" altLang="en-US"/>
              <a:t>、</a:t>
            </a:r>
            <a:r>
              <a:rPr kumimoji="1" lang="en-US" altLang="ja-JP" dirty="0"/>
              <a:t>b2</a:t>
            </a:r>
            <a:r>
              <a:rPr kumimoji="1" lang="ja-JP" altLang="en-US"/>
              <a:t>、</a:t>
            </a:r>
            <a:r>
              <a:rPr kumimoji="1" lang="en-US" altLang="ja-JP" dirty="0"/>
              <a:t>c2</a:t>
            </a:r>
            <a:r>
              <a:rPr kumimoji="1" lang="ja-JP" altLang="en-US"/>
              <a:t>を用いた場合を比較します。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10</a:t>
            </a:fld>
            <a:endParaRPr kumimoji="1" lang="ja-JP" altLang="en-US"/>
          </a:p>
        </p:txBody>
      </p:sp>
    </p:spTree>
    <p:extLst>
      <p:ext uri="{BB962C8B-B14F-4D97-AF65-F5344CB8AC3E}">
        <p14:creationId xmlns:p14="http://schemas.microsoft.com/office/powerpoint/2010/main" val="361508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今回のテストで用いた画像はこのようになっています。左の画像が今回の比較対象とする</a:t>
            </a:r>
            <a:r>
              <a:rPr kumimoji="1" lang="en-US" altLang="ja-JP" dirty="0"/>
              <a:t>1</a:t>
            </a:r>
            <a:r>
              <a:rPr kumimoji="1" lang="ja-JP" altLang="en-US"/>
              <a:t>枚の画像となります。右の画像の中で、赤い枠で囲っているのは左の画像とおなじ原画家が書いている顔となっています。</a:t>
            </a:r>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11</a:t>
            </a:fld>
            <a:endParaRPr kumimoji="1" lang="ja-JP" altLang="en-US"/>
          </a:p>
        </p:txBody>
      </p:sp>
    </p:spTree>
    <p:extLst>
      <p:ext uri="{BB962C8B-B14F-4D97-AF65-F5344CB8AC3E}">
        <p14:creationId xmlns:p14="http://schemas.microsoft.com/office/powerpoint/2010/main" val="114867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新たに集めた</a:t>
            </a:r>
            <a:r>
              <a:rPr kumimoji="1" lang="en-US" altLang="ja-JP" dirty="0"/>
              <a:t>50</a:t>
            </a:r>
            <a:r>
              <a:rPr kumimoji="1" lang="ja-JP" altLang="en-US"/>
              <a:t>枚の画像はこのようになっています。これらの画像も同じように、赤い枠で囲っている画像は、左の画像とおなじ原画家が書いている顔となっている。</a:t>
            </a:r>
            <a:endParaRPr kumimoji="1" lang="en-US" altLang="ja-JP" dirty="0"/>
          </a:p>
          <a:p>
            <a:endParaRPr kumimoji="1" lang="en-US" altLang="ja-JP" dirty="0"/>
          </a:p>
          <a:p>
            <a:endParaRPr kumimoji="1" lang="en-US" altLang="ja-JP" dirty="0"/>
          </a:p>
          <a:p>
            <a:endParaRPr kumimoji="1" lang="en-US" altLang="ja-JP" dirty="0"/>
          </a:p>
          <a:p>
            <a:r>
              <a:rPr kumimoji="1" lang="ja-JP" altLang="en-US"/>
              <a:t>斜め顔などは類似度が減る旨を記述する。</a:t>
            </a:r>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12</a:t>
            </a:fld>
            <a:endParaRPr kumimoji="1" lang="ja-JP" altLang="en-US"/>
          </a:p>
        </p:txBody>
      </p:sp>
    </p:spTree>
    <p:extLst>
      <p:ext uri="{BB962C8B-B14F-4D97-AF65-F5344CB8AC3E}">
        <p14:creationId xmlns:p14="http://schemas.microsoft.com/office/powerpoint/2010/main" val="366636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それぞれの特徴を用いた時の検出結果はこのようになっています。この</a:t>
            </a:r>
            <a:r>
              <a:rPr kumimoji="1" lang="en-US" altLang="ja-JP" sz="1800" kern="100" dirty="0">
                <a:effectLst/>
                <a:ea typeface="ＭＳ 明朝" panose="02020609040205080304" pitchFamily="49" charset="-128"/>
                <a:cs typeface="Times New Roman" panose="02020603050405020304" pitchFamily="18" charset="0"/>
              </a:rPr>
              <a:t>3</a:t>
            </a:r>
            <a:r>
              <a:rPr kumimoji="1" lang="ja-JP" altLang="en-US" sz="1800" kern="100">
                <a:effectLst/>
                <a:ea typeface="ＭＳ 明朝" panose="02020609040205080304" pitchFamily="49" charset="-128"/>
                <a:cs typeface="Times New Roman" panose="02020603050405020304" pitchFamily="18" charset="0"/>
              </a:rPr>
              <a:t>つを見比べると、</a:t>
            </a:r>
            <a:r>
              <a:rPr lang="en-US" altLang="ja-JP" sz="1800" kern="100" dirty="0">
                <a:effectLst/>
                <a:ea typeface="ＭＳ 明朝" panose="02020609040205080304" pitchFamily="49" charset="-128"/>
                <a:cs typeface="Times New Roman" panose="02020603050405020304" pitchFamily="18" charset="0"/>
              </a:rPr>
              <a:t>AKAZE</a:t>
            </a:r>
            <a:r>
              <a:rPr lang="ja-JP" altLang="ja-JP" sz="1800" kern="100">
                <a:effectLst/>
                <a:ea typeface="ＭＳ 明朝" panose="02020609040205080304" pitchFamily="49" charset="-128"/>
                <a:cs typeface="Times New Roman" panose="02020603050405020304" pitchFamily="18" charset="0"/>
              </a:rPr>
              <a:t>特徴と</a:t>
            </a:r>
            <a:r>
              <a:rPr lang="en-US" altLang="ja-JP" sz="1800" kern="100" dirty="0">
                <a:effectLst/>
                <a:ea typeface="ＭＳ 明朝" panose="02020609040205080304" pitchFamily="49" charset="-128"/>
                <a:cs typeface="Times New Roman" panose="02020603050405020304" pitchFamily="18" charset="0"/>
              </a:rPr>
              <a:t>ORB</a:t>
            </a:r>
            <a:r>
              <a:rPr lang="ja-JP" altLang="ja-JP" sz="1800" kern="100">
                <a:effectLst/>
                <a:ea typeface="ＭＳ 明朝" panose="02020609040205080304" pitchFamily="49" charset="-128"/>
                <a:cs typeface="Times New Roman" panose="02020603050405020304" pitchFamily="18" charset="0"/>
              </a:rPr>
              <a:t>特徴の場合はほとんど目と髪の先端しか検出していないが</a:t>
            </a:r>
            <a:r>
              <a:rPr lang="en-US" altLang="ja-JP" sz="1800" kern="100" dirty="0">
                <a:effectLst/>
                <a:ea typeface="ＭＳ 明朝" panose="02020609040205080304" pitchFamily="49" charset="-128"/>
                <a:cs typeface="Times New Roman" panose="02020603050405020304" pitchFamily="18" charset="0"/>
              </a:rPr>
              <a:t>,BRISK</a:t>
            </a:r>
            <a:r>
              <a:rPr lang="ja-JP" altLang="ja-JP" sz="1800" kern="100">
                <a:effectLst/>
                <a:ea typeface="ＭＳ 明朝" panose="02020609040205080304" pitchFamily="49" charset="-128"/>
                <a:cs typeface="Times New Roman" panose="02020603050405020304" pitchFamily="18" charset="0"/>
              </a:rPr>
              <a:t>特徴の場合は髪の先端以外も特徴と検出している</a:t>
            </a:r>
            <a:r>
              <a:rPr lang="ja-JP" altLang="en-US" sz="1800" kern="100">
                <a:effectLst/>
                <a:ea typeface="ＭＳ 明朝" panose="02020609040205080304" pitchFamily="49" charset="-128"/>
                <a:cs typeface="Times New Roman" panose="02020603050405020304" pitchFamily="18" charset="0"/>
              </a:rPr>
              <a:t>ことがわかります。</a:t>
            </a:r>
            <a:r>
              <a:rPr lang="ja-JP" altLang="ja-JP">
                <a:effectLst/>
              </a:rPr>
              <a:t> </a:t>
            </a:r>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13</a:t>
            </a:fld>
            <a:endParaRPr kumimoji="1" lang="ja-JP" altLang="en-US"/>
          </a:p>
        </p:txBody>
      </p:sp>
    </p:spTree>
    <p:extLst>
      <p:ext uri="{BB962C8B-B14F-4D97-AF65-F5344CB8AC3E}">
        <p14:creationId xmlns:p14="http://schemas.microsoft.com/office/powerpoint/2010/main" val="193917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それぞれの特徴の検出結果についての情報を表に示す。特徴点の個数は</a:t>
            </a:r>
            <a:r>
              <a:rPr kumimoji="1" lang="en-US" altLang="ja-JP" dirty="0"/>
              <a:t>BRISK</a:t>
            </a:r>
            <a:r>
              <a:rPr kumimoji="1" lang="ja-JP" altLang="en-US"/>
              <a:t>特徴が一番多く、</a:t>
            </a:r>
            <a:r>
              <a:rPr kumimoji="1" lang="en-US" altLang="ja-JP" dirty="0"/>
              <a:t>AKAZE</a:t>
            </a:r>
            <a:r>
              <a:rPr kumimoji="1" lang="ja-JP" altLang="en-US"/>
              <a:t>特徴が一番少なくなっている。また特徴点が多いほどマッチングした個数も大きくなっている。今回の特徴点マッチングの値はハミング距離を用いて算出している。ハミング距離は特徴ごとに同じ画像でも違う値を算出している。</a:t>
            </a:r>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14</a:t>
            </a:fld>
            <a:endParaRPr kumimoji="1" lang="ja-JP" altLang="en-US"/>
          </a:p>
        </p:txBody>
      </p:sp>
    </p:spTree>
    <p:extLst>
      <p:ext uri="{BB962C8B-B14F-4D97-AF65-F5344CB8AC3E}">
        <p14:creationId xmlns:p14="http://schemas.microsoft.com/office/powerpoint/2010/main" val="391065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それぞれの特徴を用いて検出した結果の</a:t>
            </a:r>
            <a:r>
              <a:rPr kumimoji="1" lang="en-US" altLang="ja-JP" dirty="0"/>
              <a:t>TOP5</a:t>
            </a:r>
            <a:r>
              <a:rPr kumimoji="1" lang="ja-JP" altLang="en-US"/>
              <a:t>と</a:t>
            </a:r>
            <a:r>
              <a:rPr kumimoji="1" lang="en-US" altLang="ja-JP" dirty="0"/>
              <a:t>WORST5</a:t>
            </a:r>
            <a:r>
              <a:rPr kumimoji="1" lang="ja-JP" altLang="en-US"/>
              <a:t>はこのようになっています。赤枠で囲ったのは同じ原画家が描いた顔です。</a:t>
            </a:r>
            <a:r>
              <a:rPr kumimoji="1" lang="en-US" altLang="ja-JP" dirty="0"/>
              <a:t>BRISK</a:t>
            </a:r>
            <a:r>
              <a:rPr kumimoji="1" lang="ja-JP" altLang="en-US"/>
              <a:t>特徴は</a:t>
            </a:r>
            <a:r>
              <a:rPr kumimoji="1" lang="en-US" altLang="ja-JP" dirty="0"/>
              <a:t>5</a:t>
            </a:r>
            <a:r>
              <a:rPr kumimoji="1" lang="ja-JP" altLang="en-US"/>
              <a:t>人中</a:t>
            </a:r>
            <a:r>
              <a:rPr kumimoji="1" lang="en-US" altLang="ja-JP" dirty="0"/>
              <a:t>4</a:t>
            </a:r>
            <a:r>
              <a:rPr kumimoji="1" lang="ja-JP" altLang="en-US"/>
              <a:t>人、</a:t>
            </a:r>
            <a:r>
              <a:rPr kumimoji="1" lang="en-US" altLang="ja-JP" dirty="0"/>
              <a:t>ORB</a:t>
            </a:r>
            <a:r>
              <a:rPr kumimoji="1" lang="ja-JP" altLang="en-US"/>
              <a:t>特徴は</a:t>
            </a:r>
            <a:r>
              <a:rPr kumimoji="1" lang="en-US" altLang="ja-JP" dirty="0"/>
              <a:t>5</a:t>
            </a:r>
            <a:r>
              <a:rPr kumimoji="1" lang="ja-JP" altLang="en-US"/>
              <a:t>人中</a:t>
            </a:r>
            <a:r>
              <a:rPr kumimoji="1" lang="en-US" altLang="ja-JP" dirty="0"/>
              <a:t>3</a:t>
            </a:r>
            <a:r>
              <a:rPr kumimoji="1" lang="ja-JP" altLang="en-US"/>
              <a:t>人が上位に来ているが、</a:t>
            </a:r>
            <a:r>
              <a:rPr kumimoji="1" lang="en-US" altLang="ja-JP" dirty="0"/>
              <a:t>AKAZE</a:t>
            </a:r>
            <a:r>
              <a:rPr kumimoji="1" lang="ja-JP" altLang="en-US"/>
              <a:t>特徴は一人もいないことがわかります。このうち</a:t>
            </a:r>
            <a:r>
              <a:rPr kumimoji="1" lang="en-US" altLang="ja-JP" dirty="0"/>
              <a:t>ORB</a:t>
            </a:r>
            <a:r>
              <a:rPr kumimoji="1" lang="ja-JP" altLang="en-US"/>
              <a:t>特徴と</a:t>
            </a:r>
            <a:r>
              <a:rPr kumimoji="1" lang="en-US" altLang="ja-JP" dirty="0"/>
              <a:t>BRISK</a:t>
            </a:r>
            <a:r>
              <a:rPr kumimoji="1" lang="ja-JP" altLang="en-US"/>
              <a:t>特徴で一番値が大きくなっているのは比較画像の母親キャラクターとなっています。このようなことから、</a:t>
            </a:r>
            <a:r>
              <a:rPr kumimoji="1" lang="en-US" altLang="ja-JP" dirty="0"/>
              <a:t>ORB</a:t>
            </a:r>
            <a:r>
              <a:rPr kumimoji="1" lang="ja-JP" altLang="en-US"/>
              <a:t>特徴と</a:t>
            </a:r>
            <a:r>
              <a:rPr kumimoji="1" lang="en-US" altLang="ja-JP" dirty="0"/>
              <a:t>BRISK</a:t>
            </a:r>
            <a:r>
              <a:rPr kumimoji="1" lang="ja-JP" altLang="en-US"/>
              <a:t>特徴は精度が良く、</a:t>
            </a:r>
            <a:r>
              <a:rPr kumimoji="1" lang="en-US" altLang="ja-JP" dirty="0"/>
              <a:t>AKAZE</a:t>
            </a:r>
            <a:r>
              <a:rPr kumimoji="1" lang="ja-JP" altLang="en-US"/>
              <a:t>特徴は精度がそこまでだと判断しました。</a:t>
            </a:r>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15</a:t>
            </a:fld>
            <a:endParaRPr kumimoji="1" lang="ja-JP" altLang="en-US"/>
          </a:p>
        </p:txBody>
      </p:sp>
    </p:spTree>
    <p:extLst>
      <p:ext uri="{BB962C8B-B14F-4D97-AF65-F5344CB8AC3E}">
        <p14:creationId xmlns:p14="http://schemas.microsoft.com/office/powerpoint/2010/main" val="64385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色ヒストグラムを用いて検出した結果の</a:t>
            </a:r>
            <a:r>
              <a:rPr kumimoji="1" lang="en-US" altLang="ja-JP" dirty="0"/>
              <a:t>TOP5</a:t>
            </a:r>
            <a:r>
              <a:rPr kumimoji="1" lang="ja-JP" altLang="en-US"/>
              <a:t>と</a:t>
            </a:r>
            <a:r>
              <a:rPr kumimoji="1" lang="en-US" altLang="ja-JP" dirty="0"/>
              <a:t>WORST5</a:t>
            </a:r>
            <a:r>
              <a:rPr kumimoji="1" lang="ja-JP" altLang="en-US"/>
              <a:t>はこのようになっています。比較画像の髪は銀髪となっているが、上位画像の髪に金色とピンクが存在する理由は</a:t>
            </a:r>
            <a:r>
              <a:rPr kumimoji="1" lang="en-US" altLang="ja-JP" dirty="0"/>
              <a:t>BGR</a:t>
            </a:r>
            <a:r>
              <a:rPr kumimoji="1" lang="ja-JP" altLang="en-US"/>
              <a:t>値が銀色とピンク、金髪で</a:t>
            </a:r>
            <a:r>
              <a:rPr kumimoji="1" lang="ja-JP" altLang="en-US">
                <a:effectLst/>
              </a:rPr>
              <a:t>似ている</a:t>
            </a:r>
            <a:r>
              <a:rPr lang="ja-JP" altLang="en-US">
                <a:effectLst/>
              </a:rPr>
              <a:t>ためである。一方下位画像は黒や赤など</a:t>
            </a:r>
            <a:r>
              <a:rPr lang="en-US" altLang="ja-JP" dirty="0">
                <a:effectLst/>
              </a:rPr>
              <a:t>BGR</a:t>
            </a:r>
            <a:r>
              <a:rPr lang="ja-JP" altLang="en-US">
                <a:effectLst/>
              </a:rPr>
              <a:t>値が離れている髪色が多いことがわかります。</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16</a:t>
            </a:fld>
            <a:endParaRPr kumimoji="1" lang="ja-JP" altLang="en-US"/>
          </a:p>
        </p:txBody>
      </p:sp>
    </p:spTree>
    <p:extLst>
      <p:ext uri="{BB962C8B-B14F-4D97-AF65-F5344CB8AC3E}">
        <p14:creationId xmlns:p14="http://schemas.microsoft.com/office/powerpoint/2010/main" val="62411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最初に集めた</a:t>
            </a:r>
            <a:r>
              <a:rPr kumimoji="1" lang="en-US" altLang="ja-JP" dirty="0"/>
              <a:t>11</a:t>
            </a:r>
            <a:r>
              <a:rPr kumimoji="1" lang="ja-JP" altLang="en-US"/>
              <a:t>ページの画像を用いたときの、</a:t>
            </a:r>
            <a:r>
              <a:rPr lang="ja-JP" altLang="ja-JP" sz="1200" kern="100">
                <a:solidFill>
                  <a:srgbClr val="000000"/>
                </a:solidFill>
                <a:effectLst/>
                <a:latin typeface="Yu Gothic" panose="020B0400000000000000" pitchFamily="34" charset="-128"/>
                <a:ea typeface="Yu Gothic" panose="020B0400000000000000" pitchFamily="34" charset="-128"/>
                <a:cs typeface="Times New Roman" panose="02020603050405020304" pitchFamily="18" charset="0"/>
              </a:rPr>
              <a:t>特徴量マッチングや色ヒストグラム</a:t>
            </a:r>
            <a:r>
              <a:rPr lang="en-US" altLang="ja-JP" sz="1200" kern="100" dirty="0">
                <a:solidFill>
                  <a:srgbClr val="000000"/>
                </a:solidFill>
                <a:effectLst/>
                <a:latin typeface="Yu Gothic" panose="020B0400000000000000" pitchFamily="34" charset="-128"/>
                <a:ea typeface="Yu Gothic" panose="020B0400000000000000" pitchFamily="34" charset="-128"/>
                <a:cs typeface="Times New Roman" panose="02020603050405020304" pitchFamily="18" charset="0"/>
              </a:rPr>
              <a:t>,</a:t>
            </a:r>
            <a:r>
              <a:rPr lang="ja-JP" altLang="ja-JP" sz="1200" kern="100">
                <a:solidFill>
                  <a:srgbClr val="000000"/>
                </a:solidFill>
                <a:effectLst/>
                <a:latin typeface="Yu Gothic" panose="020B0400000000000000" pitchFamily="34" charset="-128"/>
                <a:ea typeface="Yu Gothic" panose="020B0400000000000000" pitchFamily="34" charset="-128"/>
                <a:cs typeface="Times New Roman" panose="02020603050405020304" pitchFamily="18" charset="0"/>
              </a:rPr>
              <a:t>最小二乗法で求めた類似度</a:t>
            </a:r>
            <a:r>
              <a:rPr lang="ja-JP" altLang="en-US" sz="1200" kern="100">
                <a:solidFill>
                  <a:srgbClr val="000000"/>
                </a:solidFill>
                <a:effectLst/>
                <a:latin typeface="Yu Gothic" panose="020B0400000000000000" pitchFamily="34" charset="-128"/>
                <a:ea typeface="Yu Gothic" panose="020B0400000000000000" pitchFamily="34" charset="-128"/>
                <a:cs typeface="Times New Roman" panose="02020603050405020304" pitchFamily="18" charset="0"/>
              </a:rPr>
              <a:t>と人の主観評価との誤差を求めます。その値を表にまとめました。</a:t>
            </a:r>
            <a:r>
              <a:rPr kumimoji="1" lang="ja-JP" altLang="en-US"/>
              <a:t>この表より、最小二乗法も用いたときの誤差が最も小さいのは、</a:t>
            </a:r>
            <a:r>
              <a:rPr kumimoji="1" lang="en-US" altLang="ja-JP" dirty="0"/>
              <a:t>ORB</a:t>
            </a:r>
            <a:r>
              <a:rPr kumimoji="1" lang="ja-JP" altLang="en-US"/>
              <a:t>特徴となっていることがわかります。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17</a:t>
            </a:fld>
            <a:endParaRPr kumimoji="1" lang="ja-JP" altLang="en-US"/>
          </a:p>
        </p:txBody>
      </p:sp>
    </p:spTree>
    <p:extLst>
      <p:ext uri="{BB962C8B-B14F-4D97-AF65-F5344CB8AC3E}">
        <p14:creationId xmlns:p14="http://schemas.microsoft.com/office/powerpoint/2010/main" val="57226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次に、</a:t>
            </a:r>
            <a:r>
              <a:rPr kumimoji="1" lang="en-US" altLang="ja-JP" dirty="0"/>
              <a:t>12</a:t>
            </a:r>
            <a:r>
              <a:rPr kumimoji="1" lang="ja-JP" altLang="en-US"/>
              <a:t>ページに示した新たに集めた方の画像に対して、</a:t>
            </a:r>
            <a:r>
              <a:rPr kumimoji="1" lang="en-US" altLang="ja-JP" sz="1200" dirty="0">
                <a:latin typeface="Yu Gothic" panose="020B0400000000000000" pitchFamily="34" charset="-128"/>
                <a:ea typeface="Yu Gothic" panose="020B0400000000000000" pitchFamily="34" charset="-128"/>
              </a:rPr>
              <a:t>a2</a:t>
            </a:r>
            <a:r>
              <a:rPr kumimoji="1" lang="ja-JP" altLang="en-US" sz="1200">
                <a:latin typeface="Yu Gothic" panose="020B0400000000000000" pitchFamily="34" charset="-128"/>
                <a:ea typeface="Yu Gothic" panose="020B0400000000000000" pitchFamily="34" charset="-128"/>
              </a:rPr>
              <a:t>、</a:t>
            </a:r>
            <a:r>
              <a:rPr kumimoji="1" lang="en-US" altLang="ja-JP" sz="1200" dirty="0">
                <a:latin typeface="Yu Gothic" panose="020B0400000000000000" pitchFamily="34" charset="-128"/>
                <a:ea typeface="Yu Gothic" panose="020B0400000000000000" pitchFamily="34" charset="-128"/>
              </a:rPr>
              <a:t>b2</a:t>
            </a:r>
            <a:r>
              <a:rPr kumimoji="1" lang="ja-JP" altLang="en-US" sz="1200">
                <a:latin typeface="Yu Gothic" panose="020B0400000000000000" pitchFamily="34" charset="-128"/>
                <a:ea typeface="Yu Gothic" panose="020B0400000000000000" pitchFamily="34" charset="-128"/>
              </a:rPr>
              <a:t>、</a:t>
            </a:r>
            <a:r>
              <a:rPr kumimoji="1" lang="en-US" altLang="ja-JP" sz="1200" dirty="0">
                <a:latin typeface="Yu Gothic" panose="020B0400000000000000" pitchFamily="34" charset="-128"/>
                <a:ea typeface="Yu Gothic" panose="020B0400000000000000" pitchFamily="34" charset="-128"/>
              </a:rPr>
              <a:t>c2</a:t>
            </a:r>
            <a:r>
              <a:rPr kumimoji="1" lang="ja-JP" altLang="en-US" sz="1200">
                <a:latin typeface="Yu Gothic" panose="020B0400000000000000" pitchFamily="34" charset="-128"/>
                <a:ea typeface="Yu Gothic" panose="020B0400000000000000" pitchFamily="34" charset="-128"/>
              </a:rPr>
              <a:t>を用いて算出した場合と、</a:t>
            </a:r>
            <a:r>
              <a:rPr lang="en-US" altLang="ja-JP" sz="1200" dirty="0">
                <a:latin typeface="Yu Gothic" panose="020B0400000000000000" pitchFamily="34" charset="-128"/>
                <a:ea typeface="Yu Gothic" panose="020B0400000000000000" pitchFamily="34" charset="-128"/>
              </a:rPr>
              <a:t>a</a:t>
            </a:r>
            <a:r>
              <a:rPr kumimoji="1" lang="en-US" altLang="ja-JP" sz="1200" dirty="0">
                <a:latin typeface="Yu Gothic" panose="020B0400000000000000" pitchFamily="34" charset="-128"/>
                <a:ea typeface="Yu Gothic" panose="020B0400000000000000" pitchFamily="34" charset="-128"/>
              </a:rPr>
              <a:t>1</a:t>
            </a:r>
            <a:r>
              <a:rPr kumimoji="1" lang="ja-JP" altLang="en-US" sz="1200">
                <a:latin typeface="Yu Gothic" panose="020B0400000000000000" pitchFamily="34" charset="-128"/>
                <a:ea typeface="Yu Gothic" panose="020B0400000000000000" pitchFamily="34" charset="-128"/>
              </a:rPr>
              <a:t>、</a:t>
            </a:r>
            <a:r>
              <a:rPr kumimoji="1" lang="en-US" altLang="ja-JP" sz="1200" dirty="0">
                <a:latin typeface="Yu Gothic" panose="020B0400000000000000" pitchFamily="34" charset="-128"/>
                <a:ea typeface="Yu Gothic" panose="020B0400000000000000" pitchFamily="34" charset="-128"/>
              </a:rPr>
              <a:t>b1</a:t>
            </a:r>
            <a:r>
              <a:rPr kumimoji="1" lang="ja-JP" altLang="en-US" sz="1200">
                <a:latin typeface="Yu Gothic" panose="020B0400000000000000" pitchFamily="34" charset="-128"/>
                <a:ea typeface="Yu Gothic" panose="020B0400000000000000" pitchFamily="34" charset="-128"/>
              </a:rPr>
              <a:t>、</a:t>
            </a:r>
            <a:r>
              <a:rPr kumimoji="1" lang="en-US" altLang="ja-JP" sz="1200" dirty="0">
                <a:latin typeface="Yu Gothic" panose="020B0400000000000000" pitchFamily="34" charset="-128"/>
                <a:ea typeface="Yu Gothic" panose="020B0400000000000000" pitchFamily="34" charset="-128"/>
              </a:rPr>
              <a:t>c1</a:t>
            </a:r>
            <a:r>
              <a:rPr kumimoji="1" lang="ja-JP" altLang="en-US" sz="1200">
                <a:latin typeface="Yu Gothic" panose="020B0400000000000000" pitchFamily="34" charset="-128"/>
                <a:ea typeface="Yu Gothic" panose="020B0400000000000000" pitchFamily="34" charset="-128"/>
              </a:rPr>
              <a:t>を用いた場合とで比較します。この比較した結果の差が表の比較結果となっています。それ以外の特徴点マッチングと色ヒストグラム、最小二乗法の値</a:t>
            </a:r>
            <a:r>
              <a:rPr kumimoji="1" lang="ja-JP" altLang="en-US"/>
              <a:t>は</a:t>
            </a:r>
            <a:r>
              <a:rPr kumimoji="1" lang="en-US" altLang="ja-JP" dirty="0"/>
              <a:t>a2,b2,c2</a:t>
            </a:r>
            <a:r>
              <a:rPr kumimoji="1" lang="ja-JP" altLang="en-US"/>
              <a:t>を用いて算出しています。今回の場合は</a:t>
            </a:r>
            <a:r>
              <a:rPr kumimoji="1" lang="en-US" altLang="ja-JP" dirty="0"/>
              <a:t>BRISK</a:t>
            </a:r>
            <a:r>
              <a:rPr kumimoji="1" lang="ja-JP" altLang="en-US"/>
              <a:t>特徴が最小二乗法の誤差も、比較結果も最も小さくなっていることがわかります。</a:t>
            </a:r>
            <a:endParaRPr kumimoji="1" lang="en-US" altLang="ja-JP" dirty="0"/>
          </a:p>
          <a:p>
            <a:endParaRPr kumimoji="1" lang="en-US" altLang="ja-JP" dirty="0"/>
          </a:p>
          <a:p>
            <a:r>
              <a:rPr kumimoji="1" lang="ja-JP" altLang="en-US"/>
              <a:t>卒論</a:t>
            </a:r>
            <a:r>
              <a:rPr kumimoji="1" lang="en-US" altLang="ja-JP" dirty="0"/>
              <a:t>22</a:t>
            </a:r>
            <a:r>
              <a:rPr kumimoji="1" lang="ja-JP" altLang="en-US"/>
              <a:t>ページ</a:t>
            </a:r>
            <a:r>
              <a:rPr kumimoji="1" lang="en-US" altLang="ja-JP" dirty="0"/>
              <a:t> </a:t>
            </a:r>
            <a:r>
              <a:rPr kumimoji="1" lang="ja-JP" altLang="en-US"/>
              <a:t>特徴点マッチングは</a:t>
            </a:r>
            <a:r>
              <a:rPr kumimoji="1" lang="en-US" altLang="ja-JP" dirty="0"/>
              <a:t>AKAZE&lt;BRISK</a:t>
            </a:r>
            <a:r>
              <a:rPr kumimoji="1" lang="ja-JP" altLang="en-US"/>
              <a:t>なのに最小二乗法は</a:t>
            </a:r>
            <a:r>
              <a:rPr kumimoji="1" lang="en-US" altLang="ja-JP" dirty="0"/>
              <a:t>BRISK&lt;AKAZE</a:t>
            </a:r>
            <a:r>
              <a:rPr kumimoji="1" lang="ja-JP" altLang="en-US"/>
              <a:t>となっている理由を記述　</a:t>
            </a:r>
            <a:r>
              <a:rPr kumimoji="1" lang="en-US" altLang="ja-JP" dirty="0" err="1"/>
              <a:t>a,b,c</a:t>
            </a:r>
            <a:r>
              <a:rPr kumimoji="1" lang="ja-JP" altLang="en-US"/>
              <a:t>のせい</a:t>
            </a:r>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18</a:t>
            </a:fld>
            <a:endParaRPr kumimoji="1" lang="ja-JP" altLang="en-US"/>
          </a:p>
        </p:txBody>
      </p:sp>
    </p:spTree>
    <p:extLst>
      <p:ext uri="{BB962C8B-B14F-4D97-AF65-F5344CB8AC3E}">
        <p14:creationId xmlns:p14="http://schemas.microsoft.com/office/powerpoint/2010/main" val="1421458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今回の研究において</a:t>
            </a:r>
            <a:r>
              <a:rPr lang="ja-JP" altLang="ja-JP" sz="1200" kern="100">
                <a:solidFill>
                  <a:srgbClr val="000000"/>
                </a:solidFill>
                <a:effectLst/>
                <a:ea typeface="ＭＳ 明朝" panose="02020609040205080304" pitchFamily="49" charset="-128"/>
                <a:cs typeface="Times New Roman" panose="02020603050405020304" pitchFamily="18" charset="0"/>
              </a:rPr>
              <a:t>二次元キャラクター画像</a:t>
            </a:r>
            <a:r>
              <a:rPr lang="ja-JP" altLang="en-US" sz="1200" kern="100">
                <a:solidFill>
                  <a:srgbClr val="000000"/>
                </a:solidFill>
                <a:effectLst/>
                <a:ea typeface="ＭＳ 明朝" panose="02020609040205080304" pitchFamily="49" charset="-128"/>
                <a:cs typeface="Times New Roman" panose="02020603050405020304" pitchFamily="18" charset="0"/>
              </a:rPr>
              <a:t>の顔検出を行うための特徴は、</a:t>
            </a:r>
            <a:r>
              <a:rPr kumimoji="1" lang="en-US" altLang="ja-JP" dirty="0"/>
              <a:t>Haar-Like</a:t>
            </a:r>
            <a:r>
              <a:rPr kumimoji="1" lang="ja-JP" altLang="en-US"/>
              <a:t>特徴より</a:t>
            </a:r>
            <a:r>
              <a:rPr lang="en-US" altLang="ja-JP" sz="1800" kern="100" dirty="0">
                <a:solidFill>
                  <a:srgbClr val="000000"/>
                </a:solidFill>
                <a:effectLst/>
                <a:ea typeface="ＭＳ 明朝" panose="02020609040205080304" pitchFamily="49" charset="-128"/>
                <a:cs typeface="Times New Roman" panose="02020603050405020304" pitchFamily="18" charset="0"/>
              </a:rPr>
              <a:t>LBP</a:t>
            </a:r>
            <a:r>
              <a:rPr lang="ja-JP" altLang="ja-JP" sz="1800" kern="100">
                <a:solidFill>
                  <a:srgbClr val="000000"/>
                </a:solidFill>
                <a:effectLst/>
                <a:ea typeface="ＭＳ 明朝" panose="02020609040205080304" pitchFamily="49" charset="-128"/>
                <a:cs typeface="Times New Roman" panose="02020603050405020304" pitchFamily="18" charset="0"/>
              </a:rPr>
              <a:t>特徴のほうが</a:t>
            </a:r>
            <a:r>
              <a:rPr lang="ja-JP" altLang="en-US" sz="1800" kern="100">
                <a:solidFill>
                  <a:srgbClr val="000000"/>
                </a:solidFill>
                <a:effectLst/>
                <a:ea typeface="ＭＳ 明朝" panose="02020609040205080304" pitchFamily="49" charset="-128"/>
                <a:cs typeface="Times New Roman" panose="02020603050405020304" pitchFamily="18" charset="0"/>
              </a:rPr>
              <a:t>、</a:t>
            </a:r>
            <a:r>
              <a:rPr lang="ja-JP" altLang="ja-JP" sz="1800" kern="100">
                <a:solidFill>
                  <a:srgbClr val="000000"/>
                </a:solidFill>
                <a:effectLst/>
                <a:ea typeface="ＭＳ 明朝" panose="02020609040205080304" pitchFamily="49" charset="-128"/>
                <a:cs typeface="Times New Roman" panose="02020603050405020304" pitchFamily="18" charset="0"/>
              </a:rPr>
              <a:t>優れているという結果を得</a:t>
            </a:r>
            <a:r>
              <a:rPr lang="ja-JP" altLang="en-US" sz="1800" kern="100">
                <a:solidFill>
                  <a:srgbClr val="000000"/>
                </a:solidFill>
                <a:effectLst/>
                <a:ea typeface="ＭＳ 明朝" panose="02020609040205080304" pitchFamily="49" charset="-128"/>
                <a:cs typeface="Times New Roman" panose="02020603050405020304" pitchFamily="18" charset="0"/>
              </a:rPr>
              <a:t>ることができました。二次元キャラクター</a:t>
            </a:r>
            <a:r>
              <a:rPr kumimoji="1" lang="ja-JP" altLang="en-US" sz="1200">
                <a:latin typeface="Yu Gothic" panose="020B0400000000000000" pitchFamily="34" charset="-128"/>
                <a:ea typeface="Yu Gothic" panose="020B0400000000000000" pitchFamily="34" charset="-128"/>
              </a:rPr>
              <a:t>画像間の類似度を算出する特徴は、</a:t>
            </a:r>
            <a:r>
              <a:rPr lang="en-US" altLang="ja-JP" sz="1200" dirty="0">
                <a:latin typeface="Yu Gothic" panose="020B0400000000000000" pitchFamily="34" charset="-128"/>
                <a:ea typeface="Yu Gothic" panose="020B0400000000000000" pitchFamily="34" charset="-128"/>
              </a:rPr>
              <a:t>ORB</a:t>
            </a:r>
            <a:r>
              <a:rPr lang="ja-JP" altLang="en-US" sz="1200">
                <a:latin typeface="Yu Gothic" panose="020B0400000000000000" pitchFamily="34" charset="-128"/>
                <a:ea typeface="Yu Gothic" panose="020B0400000000000000" pitchFamily="34" charset="-128"/>
              </a:rPr>
              <a:t>特徴と</a:t>
            </a:r>
            <a:r>
              <a:rPr lang="en-US" altLang="ja-JP" sz="1200" dirty="0">
                <a:latin typeface="Yu Gothic" panose="020B0400000000000000" pitchFamily="34" charset="-128"/>
                <a:ea typeface="Yu Gothic" panose="020B0400000000000000" pitchFamily="34" charset="-128"/>
              </a:rPr>
              <a:t>BRISK</a:t>
            </a:r>
            <a:r>
              <a:rPr lang="ja-JP" altLang="en-US" sz="1200">
                <a:latin typeface="Yu Gothic" panose="020B0400000000000000" pitchFamily="34" charset="-128"/>
                <a:ea typeface="Yu Gothic" panose="020B0400000000000000" pitchFamily="34" charset="-128"/>
              </a:rPr>
              <a:t>特徴が優れているという結果を得ることができました。しかし</a:t>
            </a:r>
            <a:r>
              <a:rPr kumimoji="1" lang="en-US" altLang="ja-JP" sz="1200" dirty="0">
                <a:latin typeface="Yu Gothic" panose="020B0400000000000000" pitchFamily="34" charset="-128"/>
                <a:ea typeface="Yu Gothic" panose="020B0400000000000000" pitchFamily="34" charset="-128"/>
              </a:rPr>
              <a:t>ORB</a:t>
            </a:r>
            <a:r>
              <a:rPr kumimoji="1" lang="ja-JP" altLang="en-US" sz="1200">
                <a:latin typeface="Yu Gothic" panose="020B0400000000000000" pitchFamily="34" charset="-128"/>
                <a:ea typeface="Yu Gothic" panose="020B0400000000000000" pitchFamily="34" charset="-128"/>
              </a:rPr>
              <a:t>特徴と</a:t>
            </a:r>
            <a:r>
              <a:rPr kumimoji="1" lang="en-US" altLang="ja-JP" sz="1200" dirty="0">
                <a:latin typeface="Yu Gothic" panose="020B0400000000000000" pitchFamily="34" charset="-128"/>
                <a:ea typeface="Yu Gothic" panose="020B0400000000000000" pitchFamily="34" charset="-128"/>
              </a:rPr>
              <a:t>BRISK</a:t>
            </a:r>
            <a:r>
              <a:rPr kumimoji="1" lang="ja-JP" altLang="en-US" sz="1200">
                <a:latin typeface="Yu Gothic" panose="020B0400000000000000" pitchFamily="34" charset="-128"/>
                <a:ea typeface="Yu Gothic" panose="020B0400000000000000" pitchFamily="34" charset="-128"/>
              </a:rPr>
              <a:t>特徴</a:t>
            </a:r>
            <a:r>
              <a:rPr lang="ja-JP" altLang="en-US" sz="1200">
                <a:latin typeface="Yu Gothic" panose="020B0400000000000000" pitchFamily="34" charset="-128"/>
                <a:ea typeface="Yu Gothic" panose="020B0400000000000000" pitchFamily="34" charset="-128"/>
              </a:rPr>
              <a:t>の優劣を判断するには至らなかった。</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19</a:t>
            </a:fld>
            <a:endParaRPr kumimoji="1" lang="ja-JP" altLang="en-US"/>
          </a:p>
        </p:txBody>
      </p:sp>
    </p:spTree>
    <p:extLst>
      <p:ext uri="{BB962C8B-B14F-4D97-AF65-F5344CB8AC3E}">
        <p14:creationId xmlns:p14="http://schemas.microsoft.com/office/powerpoint/2010/main" val="193520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今回の研究の目的は、二次元コンテンツ画像からキャラクターの顔を検出できるようにすることです。また、基準となるキャラクター顔画像と他の顔画像を比較し、類似度を求め、類似度を人の主観に近づけることです。この二つの目的には、それぞれさまざまな手段が存在するため、その手段のうち、二次元キャラクター画像に最も適しているものを見つけ出すというのが今回の研究の目標です。</a:t>
            </a:r>
            <a:endParaRPr kumimoji="1" lang="en-US" altLang="ja-JP" dirty="0"/>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2</a:t>
            </a:fld>
            <a:endParaRPr kumimoji="1" lang="ja-JP" altLang="en-US"/>
          </a:p>
        </p:txBody>
      </p:sp>
    </p:spTree>
    <p:extLst>
      <p:ext uri="{BB962C8B-B14F-4D97-AF65-F5344CB8AC3E}">
        <p14:creationId xmlns:p14="http://schemas.microsoft.com/office/powerpoint/2010/main" val="300810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Yu Gothic" panose="020B0400000000000000" pitchFamily="34" charset="-128"/>
                <a:ea typeface="Yu Gothic" panose="020B0400000000000000" pitchFamily="34" charset="-128"/>
              </a:rPr>
              <a:t>最後に今後の課題について話します。今回の顔検出は頭の真ん中あたりから首元付近までを顔としています。しかし類似度を調べたときに用いた画像のように、頭のてっぺんから顎の下までを検出できるようにしたかったのですが、検出がうまくいかなかった。そのため頭のてっぺんから顎の下までを検出できるようしたいと考えています。</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Yu Gothic" panose="020B0400000000000000" pitchFamily="34" charset="-128"/>
                <a:ea typeface="Yu Gothic" panose="020B0400000000000000" pitchFamily="34" charset="-128"/>
              </a:rPr>
              <a:t>また、類似度の算出では色ヒストグラムにおいて、銀髪同士よりも銀髪と金髪の方が距離が近いようになっている点を改善したいと考えています。また</a:t>
            </a:r>
            <a:r>
              <a:rPr lang="en-US" altLang="ja-JP" sz="1200" dirty="0">
                <a:latin typeface="Yu Gothic" panose="020B0400000000000000" pitchFamily="34" charset="-128"/>
                <a:ea typeface="Yu Gothic" panose="020B0400000000000000" pitchFamily="34" charset="-128"/>
              </a:rPr>
              <a:t>ORB</a:t>
            </a:r>
            <a:r>
              <a:rPr lang="ja-JP" altLang="en-US" sz="1200">
                <a:latin typeface="Yu Gothic" panose="020B0400000000000000" pitchFamily="34" charset="-128"/>
                <a:ea typeface="Yu Gothic" panose="020B0400000000000000" pitchFamily="34" charset="-128"/>
              </a:rPr>
              <a:t>特徴と</a:t>
            </a:r>
            <a:r>
              <a:rPr lang="en-US" altLang="ja-JP" sz="1200" dirty="0">
                <a:latin typeface="Yu Gothic" panose="020B0400000000000000" pitchFamily="34" charset="-128"/>
                <a:ea typeface="Yu Gothic" panose="020B0400000000000000" pitchFamily="34" charset="-128"/>
              </a:rPr>
              <a:t>BRISK</a:t>
            </a:r>
            <a:r>
              <a:rPr lang="ja-JP" altLang="en-US" sz="1200">
                <a:latin typeface="Yu Gothic" panose="020B0400000000000000" pitchFamily="34" charset="-128"/>
                <a:ea typeface="Yu Gothic" panose="020B0400000000000000" pitchFamily="34" charset="-128"/>
              </a:rPr>
              <a:t>特徴の比較をさらに行っていきたいと考えています。</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Yu Gothic" panose="020B0400000000000000" pitchFamily="34" charset="-128"/>
                <a:ea typeface="Yu Gothic" panose="020B0400000000000000" pitchFamily="34" charset="-128"/>
              </a:rPr>
              <a:t>これで発表を終了します。ありがとうございました。</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Yu Gothic" panose="020B0400000000000000" pitchFamily="34" charset="-128"/>
                <a:ea typeface="Yu Gothic" panose="020B0400000000000000" pitchFamily="34" charset="-128"/>
              </a:rPr>
              <a:t>ORB=BRISK</a:t>
            </a:r>
            <a:r>
              <a:rPr lang="ja-JP" altLang="en-US" sz="1200">
                <a:latin typeface="Yu Gothic" panose="020B0400000000000000" pitchFamily="34" charset="-128"/>
                <a:ea typeface="Yu Gothic" panose="020B0400000000000000" pitchFamily="34" charset="-128"/>
              </a:rPr>
              <a:t>？</a:t>
            </a:r>
            <a:r>
              <a:rPr lang="en-US" altLang="ja-JP" sz="1200" dirty="0">
                <a:latin typeface="Yu Gothic" panose="020B0400000000000000" pitchFamily="34" charset="-128"/>
                <a:ea typeface="Yu Gothic" panose="020B0400000000000000" pitchFamily="34" charset="-128"/>
              </a:rPr>
              <a:t> </a:t>
            </a:r>
            <a:r>
              <a:rPr lang="en-US" altLang="ja-JP" sz="1200" dirty="0" err="1">
                <a:latin typeface="Yu Gothic" panose="020B0400000000000000" pitchFamily="34" charset="-128"/>
                <a:ea typeface="Yu Gothic" panose="020B0400000000000000" pitchFamily="34" charset="-128"/>
              </a:rPr>
              <a:t>a,b,c</a:t>
            </a:r>
            <a:r>
              <a:rPr lang="ja-JP" altLang="en-US" sz="1200">
                <a:latin typeface="Yu Gothic" panose="020B0400000000000000" pitchFamily="34" charset="-128"/>
                <a:ea typeface="Yu Gothic" panose="020B0400000000000000" pitchFamily="34" charset="-128"/>
              </a:rPr>
              <a:t>の値を一定にしたい　画像で誤差を生みたくない</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Yu Gothic" panose="020B0400000000000000" pitchFamily="34" charset="-128"/>
                <a:ea typeface="Yu Gothic" panose="020B0400000000000000" pitchFamily="34" charset="-128"/>
              </a:rPr>
              <a:t>ORB</a:t>
            </a:r>
            <a:r>
              <a:rPr lang="ja-JP" altLang="en-US" sz="1200">
                <a:latin typeface="Yu Gothic" panose="020B0400000000000000" pitchFamily="34" charset="-128"/>
                <a:ea typeface="Yu Gothic" panose="020B0400000000000000" pitchFamily="34" charset="-128"/>
              </a:rPr>
              <a:t>と</a:t>
            </a:r>
            <a:r>
              <a:rPr lang="en-US" altLang="ja-JP" sz="1200" dirty="0">
                <a:latin typeface="Yu Gothic" panose="020B0400000000000000" pitchFamily="34" charset="-128"/>
                <a:ea typeface="Yu Gothic" panose="020B0400000000000000" pitchFamily="34" charset="-128"/>
              </a:rPr>
              <a:t>BRISK</a:t>
            </a:r>
            <a:r>
              <a:rPr lang="ja-JP" altLang="en-US" sz="1200">
                <a:latin typeface="Yu Gothic" panose="020B0400000000000000" pitchFamily="34" charset="-128"/>
                <a:ea typeface="Yu Gothic" panose="020B0400000000000000" pitchFamily="34" charset="-128"/>
              </a:rPr>
              <a:t>の比較・・・さらに別の画像で実験を行う。　</a:t>
            </a:r>
            <a:endParaRPr lang="en-US" altLang="ja-JP" sz="1200" dirty="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20</a:t>
            </a:fld>
            <a:endParaRPr kumimoji="1" lang="ja-JP" altLang="en-US"/>
          </a:p>
        </p:txBody>
      </p:sp>
    </p:spTree>
    <p:extLst>
      <p:ext uri="{BB962C8B-B14F-4D97-AF65-F5344CB8AC3E}">
        <p14:creationId xmlns:p14="http://schemas.microsoft.com/office/powerpoint/2010/main" val="200947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まず</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顔検出の方法について説明します。</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判定したい画像から顔の候補領域となる一部分を切り取り</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その部分の顔判定を</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右側の</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カスケード型識別器で行</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います</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その候補領域</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が顔かどうか</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をまず識別器１で</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判断</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します</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ここで顔であると判断されれば識別器２に行</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き</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顔でないと判断されればその候補領域は顔でないと判断し，次の候補領域の処理を行</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います</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このような処理を繰り返して最</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後の</a:t>
            </a:r>
            <a:r>
              <a:rPr lang="ja-JP" altLang="ja-JP"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判定器で顔であると判定されればその候補領域は顔であると判定</a:t>
            </a:r>
            <a:r>
              <a:rPr lang="ja-JP" altLang="en-US" sz="1800" kern="10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します</a:t>
            </a:r>
            <a:r>
              <a:rPr lang="en-US" altLang="ja-JP" sz="1800" kern="100" dirty="0">
                <a:solidFill>
                  <a:srgbClr val="000000"/>
                </a:solidFill>
                <a:effectLst/>
                <a:latin typeface="Century" panose="02040604050505020304" pitchFamily="18" charset="0"/>
                <a:ea typeface="ＭＳ 明朝" panose="02020609040205080304" pitchFamily="49" charset="-128"/>
                <a:cs typeface="Times New Roman" panose="02020603050405020304" pitchFamily="18" charset="0"/>
              </a:rPr>
              <a:t>.</a:t>
            </a:r>
            <a:endParaRPr lang="ja-JP" altLang="ja-JP" sz="1800" kern="10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3</a:t>
            </a:fld>
            <a:endParaRPr kumimoji="1" lang="ja-JP" altLang="en-US"/>
          </a:p>
        </p:txBody>
      </p:sp>
    </p:spTree>
    <p:extLst>
      <p:ext uri="{BB962C8B-B14F-4D97-AF65-F5344CB8AC3E}">
        <p14:creationId xmlns:p14="http://schemas.microsoft.com/office/powerpoint/2010/main" val="377787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今回作成した識別器には顔画像</a:t>
            </a:r>
            <a:r>
              <a:rPr kumimoji="1" lang="en-US" altLang="ja-JP" dirty="0"/>
              <a:t>400</a:t>
            </a:r>
            <a:r>
              <a:rPr kumimoji="1" lang="ja-JP" altLang="en-US"/>
              <a:t>枚と顔画像以外</a:t>
            </a:r>
            <a:r>
              <a:rPr kumimoji="1" lang="en-US" altLang="ja-JP" dirty="0"/>
              <a:t>200</a:t>
            </a:r>
            <a:r>
              <a:rPr kumimoji="1" lang="ja-JP" altLang="en-US"/>
              <a:t>枚の場合と顔画像</a:t>
            </a:r>
            <a:r>
              <a:rPr kumimoji="1" lang="en-US" altLang="ja-JP" dirty="0"/>
              <a:t>1000</a:t>
            </a:r>
            <a:r>
              <a:rPr kumimoji="1" lang="ja-JP" altLang="en-US"/>
              <a:t>枚と顔画像以外</a:t>
            </a:r>
            <a:r>
              <a:rPr kumimoji="1" lang="en-US" altLang="ja-JP" dirty="0"/>
              <a:t>500</a:t>
            </a:r>
            <a:r>
              <a:rPr kumimoji="1" lang="ja-JP" altLang="en-US"/>
              <a:t>枚の場合の二通りを用います。また特徴の検出方法には</a:t>
            </a:r>
            <a:r>
              <a:rPr kumimoji="1" lang="en-US" altLang="ja-JP" dirty="0"/>
              <a:t>Haar-Like</a:t>
            </a:r>
            <a:r>
              <a:rPr kumimoji="1" lang="ja-JP" altLang="en-US"/>
              <a:t>特徴と</a:t>
            </a:r>
            <a:r>
              <a:rPr kumimoji="1" lang="en-US" altLang="ja-JP" dirty="0"/>
              <a:t>LBP</a:t>
            </a:r>
            <a:r>
              <a:rPr kumimoji="1" lang="ja-JP" altLang="en-US"/>
              <a:t>特徴の二つを用います。この</a:t>
            </a:r>
            <a:r>
              <a:rPr kumimoji="1" lang="en-US" altLang="ja-JP" dirty="0"/>
              <a:t>2*2</a:t>
            </a:r>
            <a:r>
              <a:rPr kumimoji="1" lang="ja-JP" altLang="en-US"/>
              <a:t>の</a:t>
            </a:r>
            <a:r>
              <a:rPr kumimoji="1" lang="en-US" altLang="ja-JP" dirty="0"/>
              <a:t>4</a:t>
            </a:r>
            <a:r>
              <a:rPr kumimoji="1" lang="ja-JP" altLang="en-US"/>
              <a:t>通りを比較します。</a:t>
            </a:r>
            <a:endParaRPr kumimoji="1" lang="en-US" altLang="ja-JP" dirty="0"/>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4</a:t>
            </a:fld>
            <a:endParaRPr kumimoji="1" lang="ja-JP" altLang="en-US"/>
          </a:p>
        </p:txBody>
      </p:sp>
    </p:spTree>
    <p:extLst>
      <p:ext uri="{BB962C8B-B14F-4D97-AF65-F5344CB8AC3E}">
        <p14:creationId xmlns:p14="http://schemas.microsoft.com/office/powerpoint/2010/main" val="212843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画像をそれぞれのパターンで識別した結果はこのようになりました。</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顔以外を顔と認識するフォールスポジティブは</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LBP</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特徴の方が多く</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顔を顔以外と認識するフォールスネガティブは</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Haar-like</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特徴のほうが多</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くなっています。</a:t>
            </a:r>
            <a:r>
              <a:rPr kumimoji="1" lang="ja-JP" altLang="en-US"/>
              <a:t>どちらの特徴も画像を増やすと認識精度はよくなるが、</a:t>
            </a:r>
            <a:r>
              <a:rPr kumimoji="1" lang="en-US" altLang="ja-JP" dirty="0"/>
              <a:t>LBP</a:t>
            </a:r>
            <a:r>
              <a:rPr kumimoji="1" lang="ja-JP" altLang="en-US"/>
              <a:t>特徴は顕著に精度が良くなることがわかります。</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これらの画像で、</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フォールスネガティブが発生しているのは</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顔が正面を向いていなかったり</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、目をつむっていたり隠れている</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場合が多</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くなっています。</a:t>
            </a:r>
            <a:endPar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endParaRPr>
          </a:p>
          <a:p>
            <a:endParaRPr kumimoji="1" lang="en-US" altLang="ja-JP" dirty="0"/>
          </a:p>
          <a:p>
            <a:endParaRPr kumimoji="1" lang="en-US" altLang="ja-JP" sz="1200" kern="1200" dirty="0">
              <a:effectLst/>
              <a:latin typeface="+mn-lt"/>
              <a:ea typeface="+mn-ea"/>
              <a:cs typeface="+mn-cs"/>
            </a:endParaRPr>
          </a:p>
          <a:p>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顔以外を顔と認識するフォールスポジティブは</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LBP</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特徴の方が多く</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顔を顔以外と認識するフォールスネガティブは</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Haar-like</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特徴のほうが多</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くなっています。</a:t>
            </a:r>
            <a:endParaRPr kumimoji="1" lang="en-US" altLang="ja-JP" sz="1200" kern="1200" dirty="0">
              <a:effectLst/>
              <a:latin typeface="+mn-lt"/>
              <a:ea typeface="+mn-ea"/>
              <a:cs typeface="+mn-cs"/>
            </a:endParaRPr>
          </a:p>
          <a:p>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LBP</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特徴は画像が少ないときでも</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フォールスポジティブ</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は</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たくさんあるが顔認識精度はかなりよ</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く、</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画像が増えるとフォールスポジティブの数も減</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っています。</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一方</a:t>
            </a:r>
            <a:r>
              <a:rPr lang="en-US" altLang="ja-JP" sz="1200" kern="100" dirty="0">
                <a:effectLst/>
                <a:latin typeface="Century" panose="02040604050505020304" pitchFamily="18" charset="0"/>
                <a:ea typeface="ＭＳ 明朝" panose="02020609040205080304" pitchFamily="49" charset="-128"/>
                <a:cs typeface="Times New Roman" panose="02020603050405020304" pitchFamily="18" charset="0"/>
              </a:rPr>
              <a:t>Haar-like</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特徴は画像が少なくてもフォールスポジティブは少ないが</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画像</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を</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増</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やした</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としても顔認識精度はあまり良くならない</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ことがわかります。これらの画像で、</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フォールスネガティブが発生しているのは</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顔が正面を向いていなかったり</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、目をつむっていたり隠れている</a:t>
            </a:r>
            <a:r>
              <a:rPr lang="ja-JP" altLang="ja-JP" sz="1200" kern="100">
                <a:effectLst/>
                <a:latin typeface="Century" panose="02040604050505020304" pitchFamily="18" charset="0"/>
                <a:ea typeface="ＭＳ 明朝" panose="02020609040205080304" pitchFamily="49" charset="-128"/>
                <a:cs typeface="Times New Roman" panose="02020603050405020304" pitchFamily="18" charset="0"/>
              </a:rPr>
              <a:t>場合が多</a:t>
            </a:r>
            <a:r>
              <a:rPr lang="ja-JP" altLang="en-US" sz="1200" kern="100">
                <a:effectLst/>
                <a:latin typeface="Century" panose="02040604050505020304" pitchFamily="18" charset="0"/>
                <a:ea typeface="ＭＳ 明朝" panose="02020609040205080304" pitchFamily="49" charset="-128"/>
                <a:cs typeface="Times New Roman" panose="02020603050405020304" pitchFamily="18" charset="0"/>
              </a:rPr>
              <a:t>くなっていることがわかります。</a:t>
            </a:r>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5</a:t>
            </a:fld>
            <a:endParaRPr kumimoji="1" lang="ja-JP" altLang="en-US"/>
          </a:p>
        </p:txBody>
      </p:sp>
    </p:spTree>
    <p:extLst>
      <p:ext uri="{BB962C8B-B14F-4D97-AF65-F5344CB8AC3E}">
        <p14:creationId xmlns:p14="http://schemas.microsoft.com/office/powerpoint/2010/main" val="404975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Yu Gothic" panose="020B0400000000000000" pitchFamily="34" charset="-128"/>
                <a:ea typeface="Yu Gothic" panose="020B0400000000000000" pitchFamily="34" charset="-128"/>
              </a:rPr>
              <a:t>次に画像の類似度を調べる方法について説明します。画像間の類似度を調べる方法はたくさんあります。例えば特徴点マッチング、色ヒストグラム、</a:t>
            </a:r>
            <a:r>
              <a:rPr kumimoji="1" lang="en-US" altLang="ja-JP" sz="1200" dirty="0" err="1">
                <a:latin typeface="Yu Gothic" panose="020B0400000000000000" pitchFamily="34" charset="-128"/>
                <a:ea typeface="Yu Gothic" panose="020B0400000000000000" pitchFamily="34" charset="-128"/>
              </a:rPr>
              <a:t>imagehash</a:t>
            </a:r>
            <a:r>
              <a:rPr kumimoji="1" lang="ja-JP" altLang="en-US" sz="1200">
                <a:latin typeface="Yu Gothic" panose="020B0400000000000000" pitchFamily="34" charset="-128"/>
                <a:ea typeface="Yu Gothic" panose="020B0400000000000000" pitchFamily="34" charset="-128"/>
              </a:rPr>
              <a:t>、</a:t>
            </a:r>
            <a:r>
              <a:rPr kumimoji="1" lang="en-US" altLang="ja-JP" sz="1200" dirty="0" err="1">
                <a:latin typeface="Yu Gothic" panose="020B0400000000000000" pitchFamily="34" charset="-128"/>
                <a:ea typeface="Yu Gothic" panose="020B0400000000000000" pitchFamily="34" charset="-128"/>
              </a:rPr>
              <a:t>DeepLearning</a:t>
            </a:r>
            <a:r>
              <a:rPr kumimoji="1" lang="ja-JP" altLang="en-US" sz="1200">
                <a:latin typeface="Yu Gothic" panose="020B0400000000000000" pitchFamily="34" charset="-128"/>
                <a:ea typeface="Yu Gothic" panose="020B0400000000000000" pitchFamily="34" charset="-128"/>
              </a:rPr>
              <a:t>などです。ただし、それぞれに利点と欠点が存在するため、類似度を人の主観に近づけるために組み合わせるのが良いと考えました。今回の研究では特徴点マッチングと色ヒストグラムの二つの方法を組み合わせます。</a:t>
            </a:r>
            <a:endParaRPr kumimoji="1" lang="en-US" altLang="ja-JP" sz="1200" dirty="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6</a:t>
            </a:fld>
            <a:endParaRPr kumimoji="1" lang="ja-JP" altLang="en-US"/>
          </a:p>
        </p:txBody>
      </p:sp>
    </p:spTree>
    <p:extLst>
      <p:ext uri="{BB962C8B-B14F-4D97-AF65-F5344CB8AC3E}">
        <p14:creationId xmlns:p14="http://schemas.microsoft.com/office/powerpoint/2010/main" val="87579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まず特徴点マッチングについて説明します。</a:t>
            </a:r>
            <a:r>
              <a:rPr kumimoji="1" lang="ja-JP" altLang="en-US" sz="1200">
                <a:latin typeface="Yu Gothic" panose="020B0400000000000000" pitchFamily="34" charset="-128"/>
                <a:ea typeface="Yu Gothic" panose="020B0400000000000000" pitchFamily="34" charset="-128"/>
              </a:rPr>
              <a:t>画像中で顕著な変化が生じているところを</a:t>
            </a:r>
            <a:r>
              <a:rPr kumimoji="1" lang="ja-JP" altLang="en-US" sz="1200">
                <a:solidFill>
                  <a:srgbClr val="FF0000"/>
                </a:solidFill>
                <a:latin typeface="Yu Gothic" panose="020B0400000000000000" pitchFamily="34" charset="-128"/>
                <a:ea typeface="Yu Gothic" panose="020B0400000000000000" pitchFamily="34" charset="-128"/>
              </a:rPr>
              <a:t>特徴</a:t>
            </a:r>
            <a:r>
              <a:rPr kumimoji="1" lang="ja-JP" altLang="en-US" sz="1200">
                <a:latin typeface="Yu Gothic" panose="020B0400000000000000" pitchFamily="34" charset="-128"/>
                <a:ea typeface="Yu Gothic" panose="020B0400000000000000" pitchFamily="34" charset="-128"/>
              </a:rPr>
              <a:t>といい、その特徴を画像間で対応させることを</a:t>
            </a:r>
            <a:r>
              <a:rPr kumimoji="1" lang="ja-JP" altLang="en-US" sz="1200">
                <a:solidFill>
                  <a:srgbClr val="FF0000"/>
                </a:solidFill>
                <a:latin typeface="Yu Gothic" panose="020B0400000000000000" pitchFamily="34" charset="-128"/>
                <a:ea typeface="Yu Gothic" panose="020B0400000000000000" pitchFamily="34" charset="-128"/>
              </a:rPr>
              <a:t>特徴点マッチング</a:t>
            </a:r>
            <a:r>
              <a:rPr kumimoji="1" lang="ja-JP" altLang="en-US" sz="1200">
                <a:latin typeface="Yu Gothic" panose="020B0400000000000000" pitchFamily="34" charset="-128"/>
                <a:ea typeface="Yu Gothic" panose="020B0400000000000000" pitchFamily="34" charset="-128"/>
              </a:rPr>
              <a:t>といいます。特徴を検出する方法はいくつか存在します。今回はその中から</a:t>
            </a:r>
            <a:r>
              <a:rPr kumimoji="1" lang="en-US" altLang="ja-JP" sz="1200" dirty="0">
                <a:latin typeface="Yu Gothic" panose="020B0400000000000000" pitchFamily="34" charset="-128"/>
                <a:ea typeface="Yu Gothic" panose="020B0400000000000000" pitchFamily="34" charset="-128"/>
              </a:rPr>
              <a:t>AKAZE</a:t>
            </a:r>
            <a:r>
              <a:rPr kumimoji="1" lang="ja-JP" altLang="en-US" sz="1200">
                <a:latin typeface="Yu Gothic" panose="020B0400000000000000" pitchFamily="34" charset="-128"/>
                <a:ea typeface="Yu Gothic" panose="020B0400000000000000" pitchFamily="34" charset="-128"/>
              </a:rPr>
              <a:t>特徴と</a:t>
            </a:r>
            <a:r>
              <a:rPr kumimoji="1" lang="en-US" altLang="ja-JP" sz="1200" dirty="0">
                <a:latin typeface="Yu Gothic" panose="020B0400000000000000" pitchFamily="34" charset="-128"/>
                <a:ea typeface="Yu Gothic" panose="020B0400000000000000" pitchFamily="34" charset="-128"/>
              </a:rPr>
              <a:t>ORB</a:t>
            </a:r>
            <a:r>
              <a:rPr kumimoji="1" lang="ja-JP" altLang="en-US" sz="1200">
                <a:latin typeface="Yu Gothic" panose="020B0400000000000000" pitchFamily="34" charset="-128"/>
                <a:ea typeface="Yu Gothic" panose="020B0400000000000000" pitchFamily="34" charset="-128"/>
              </a:rPr>
              <a:t>特徴と</a:t>
            </a:r>
            <a:r>
              <a:rPr kumimoji="1" lang="en-US" altLang="ja-JP" sz="1200" dirty="0">
                <a:latin typeface="Yu Gothic" panose="020B0400000000000000" pitchFamily="34" charset="-128"/>
                <a:ea typeface="Yu Gothic" panose="020B0400000000000000" pitchFamily="34" charset="-128"/>
              </a:rPr>
              <a:t>BRISK</a:t>
            </a:r>
            <a:r>
              <a:rPr kumimoji="1" lang="ja-JP" altLang="en-US" sz="1200">
                <a:latin typeface="Yu Gothic" panose="020B0400000000000000" pitchFamily="34" charset="-128"/>
                <a:ea typeface="Yu Gothic" panose="020B0400000000000000" pitchFamily="34" charset="-128"/>
              </a:rPr>
              <a:t>特徴を用いて比較します。</a:t>
            </a:r>
            <a:endParaRPr kumimoji="1"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7</a:t>
            </a:fld>
            <a:endParaRPr kumimoji="1" lang="ja-JP" altLang="en-US"/>
          </a:p>
        </p:txBody>
      </p:sp>
    </p:spTree>
    <p:extLst>
      <p:ext uri="{BB962C8B-B14F-4D97-AF65-F5344CB8AC3E}">
        <p14:creationId xmlns:p14="http://schemas.microsoft.com/office/powerpoint/2010/main" val="376443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次に色ヒストグラムについて説明します。色ヒストグラムとは</a:t>
            </a:r>
            <a:r>
              <a:rPr kumimoji="1" lang="ja-JP" altLang="en-US" sz="1200">
                <a:latin typeface="Yu Gothic" panose="020B0400000000000000" pitchFamily="34" charset="-128"/>
                <a:ea typeface="Yu Gothic" panose="020B0400000000000000" pitchFamily="34" charset="-128"/>
              </a:rPr>
              <a:t>画像の色合いを</a:t>
            </a:r>
            <a:r>
              <a:rPr kumimoji="1" lang="en-US" altLang="ja-JP" sz="1200" dirty="0">
                <a:solidFill>
                  <a:srgbClr val="FF0000"/>
                </a:solidFill>
                <a:latin typeface="Yu Gothic" panose="020B0400000000000000" pitchFamily="34" charset="-128"/>
                <a:ea typeface="Yu Gothic" panose="020B0400000000000000" pitchFamily="34" charset="-128"/>
              </a:rPr>
              <a:t>BGR</a:t>
            </a:r>
            <a:r>
              <a:rPr kumimoji="1" lang="ja-JP" altLang="en-US" sz="1200">
                <a:solidFill>
                  <a:srgbClr val="FF0000"/>
                </a:solidFill>
                <a:latin typeface="Yu Gothic" panose="020B0400000000000000" pitchFamily="34" charset="-128"/>
                <a:ea typeface="Yu Gothic" panose="020B0400000000000000" pitchFamily="34" charset="-128"/>
              </a:rPr>
              <a:t>値</a:t>
            </a:r>
            <a:r>
              <a:rPr kumimoji="1" lang="ja-JP" altLang="en-US" sz="1200">
                <a:latin typeface="Yu Gothic" panose="020B0400000000000000" pitchFamily="34" charset="-128"/>
                <a:ea typeface="Yu Gothic" panose="020B0400000000000000" pitchFamily="34" charset="-128"/>
              </a:rPr>
              <a:t>のそれぞれ</a:t>
            </a:r>
            <a:r>
              <a:rPr lang="ja-JP" altLang="en-US" sz="1200">
                <a:latin typeface="Yu Gothic" panose="020B0400000000000000" pitchFamily="34" charset="-128"/>
                <a:ea typeface="Yu Gothic" panose="020B0400000000000000" pitchFamily="34" charset="-128"/>
              </a:rPr>
              <a:t>で</a:t>
            </a:r>
            <a:r>
              <a:rPr kumimoji="1" lang="ja-JP" altLang="en-US" sz="1200">
                <a:latin typeface="Yu Gothic" panose="020B0400000000000000" pitchFamily="34" charset="-128"/>
                <a:ea typeface="Yu Gothic" panose="020B0400000000000000" pitchFamily="34" charset="-128"/>
              </a:rPr>
              <a:t>表現し、そのヒストグラムを用いる方法のことである。今回は顔の比較のため、背景によって左右されるのを防ぎたい。そのため背景は白抜きにして</a:t>
            </a:r>
            <a:r>
              <a:rPr lang="ja-JP" altLang="en-US" sz="1200">
                <a:latin typeface="Yu Gothic" panose="020B0400000000000000" pitchFamily="34" charset="-128"/>
                <a:ea typeface="Yu Gothic" panose="020B0400000000000000" pitchFamily="34" charset="-128"/>
              </a:rPr>
              <a:t>ヒストグラムの</a:t>
            </a:r>
            <a:r>
              <a:rPr lang="en-US" altLang="ja-JP" sz="1200" dirty="0">
                <a:latin typeface="Yu Gothic" panose="020B0400000000000000" pitchFamily="34" charset="-128"/>
                <a:ea typeface="Yu Gothic" panose="020B0400000000000000" pitchFamily="34" charset="-128"/>
              </a:rPr>
              <a:t>(B,G,R)=(255,255,255)</a:t>
            </a:r>
            <a:r>
              <a:rPr lang="ja-JP" altLang="en-US" sz="1200">
                <a:latin typeface="Yu Gothic" panose="020B0400000000000000" pitchFamily="34" charset="-128"/>
                <a:ea typeface="Yu Gothic" panose="020B0400000000000000" pitchFamily="34" charset="-128"/>
              </a:rPr>
              <a:t>を排除することで背景による影響をなくします。このようにして作成したヒストグラムから</a:t>
            </a:r>
            <a:r>
              <a:rPr lang="en-US" altLang="ja-JP" sz="1200">
                <a:latin typeface="Yu Gothic" panose="020B0400000000000000" pitchFamily="34" charset="-128"/>
                <a:ea typeface="Yu Gothic" panose="020B0400000000000000" pitchFamily="34" charset="-128"/>
              </a:rPr>
              <a:t>EMD</a:t>
            </a:r>
            <a:r>
              <a:rPr lang="ja-JP" altLang="en-US" sz="1200">
                <a:latin typeface="Yu Gothic" panose="020B0400000000000000" pitchFamily="34" charset="-128"/>
                <a:ea typeface="Yu Gothic" panose="020B0400000000000000" pitchFamily="34" charset="-128"/>
              </a:rPr>
              <a:t>関数を用いて値を算出します。</a:t>
            </a:r>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8</a:t>
            </a:fld>
            <a:endParaRPr kumimoji="1" lang="ja-JP" altLang="en-US"/>
          </a:p>
        </p:txBody>
      </p:sp>
    </p:spTree>
    <p:extLst>
      <p:ext uri="{BB962C8B-B14F-4D97-AF65-F5344CB8AC3E}">
        <p14:creationId xmlns:p14="http://schemas.microsoft.com/office/powerpoint/2010/main" val="263662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今回の実験の手順について説明します。まず</a:t>
            </a:r>
            <a:r>
              <a:rPr kumimoji="1" lang="ja-JP" altLang="en-US" sz="1200">
                <a:latin typeface="Yu Gothic" panose="020B0400000000000000" pitchFamily="34" charset="-128"/>
                <a:ea typeface="Yu Gothic" panose="020B0400000000000000" pitchFamily="34" charset="-128"/>
              </a:rPr>
              <a:t>画像を</a:t>
            </a:r>
            <a:r>
              <a:rPr kumimoji="1" lang="en-US" altLang="ja-JP" sz="1200" dirty="0">
                <a:latin typeface="Yu Gothic" panose="020B0400000000000000" pitchFamily="34" charset="-128"/>
                <a:ea typeface="Yu Gothic" panose="020B0400000000000000" pitchFamily="34" charset="-128"/>
              </a:rPr>
              <a:t>50</a:t>
            </a:r>
            <a:r>
              <a:rPr kumimoji="1" lang="ja-JP" altLang="en-US" sz="1200">
                <a:latin typeface="Yu Gothic" panose="020B0400000000000000" pitchFamily="34" charset="-128"/>
                <a:ea typeface="Yu Gothic" panose="020B0400000000000000" pitchFamily="34" charset="-128"/>
              </a:rPr>
              <a:t>枚集めて</a:t>
            </a:r>
            <a:r>
              <a:rPr lang="ja-JP" altLang="en-US" sz="1200">
                <a:latin typeface="Yu Gothic" panose="020B0400000000000000" pitchFamily="34" charset="-128"/>
                <a:ea typeface="Yu Gothic" panose="020B0400000000000000" pitchFamily="34" charset="-128"/>
              </a:rPr>
              <a:t>、ある</a:t>
            </a:r>
            <a:r>
              <a:rPr lang="en-US" altLang="ja-JP" sz="1200" dirty="0">
                <a:latin typeface="Yu Gothic" panose="020B0400000000000000" pitchFamily="34" charset="-128"/>
                <a:ea typeface="Yu Gothic" panose="020B0400000000000000" pitchFamily="34" charset="-128"/>
              </a:rPr>
              <a:t>1</a:t>
            </a:r>
            <a:r>
              <a:rPr lang="ja-JP" altLang="en-US" sz="1200">
                <a:latin typeface="Yu Gothic" panose="020B0400000000000000" pitchFamily="34" charset="-128"/>
                <a:ea typeface="Yu Gothic" panose="020B0400000000000000" pitchFamily="34" charset="-128"/>
              </a:rPr>
              <a:t>枚の画像との類似度を</a:t>
            </a:r>
            <a:r>
              <a:rPr lang="en-US" altLang="ja-JP" sz="1200" dirty="0">
                <a:latin typeface="Yu Gothic" panose="020B0400000000000000" pitchFamily="34" charset="-128"/>
                <a:ea typeface="Yu Gothic" panose="020B0400000000000000" pitchFamily="34" charset="-128"/>
              </a:rPr>
              <a:t>1〜10</a:t>
            </a:r>
            <a:r>
              <a:rPr lang="ja-JP" altLang="en-US" sz="1200">
                <a:latin typeface="Yu Gothic" panose="020B0400000000000000" pitchFamily="34" charset="-128"/>
                <a:ea typeface="Yu Gothic" panose="020B0400000000000000" pitchFamily="34" charset="-128"/>
              </a:rPr>
              <a:t>の</a:t>
            </a:r>
            <a:r>
              <a:rPr lang="en-US" altLang="ja-JP" sz="1200" dirty="0">
                <a:latin typeface="Yu Gothic" panose="020B0400000000000000" pitchFamily="34" charset="-128"/>
                <a:ea typeface="Yu Gothic" panose="020B0400000000000000" pitchFamily="34" charset="-128"/>
              </a:rPr>
              <a:t>10</a:t>
            </a:r>
            <a:r>
              <a:rPr lang="ja-JP" altLang="en-US" sz="1200">
                <a:latin typeface="Yu Gothic" panose="020B0400000000000000" pitchFamily="34" charset="-128"/>
                <a:ea typeface="Yu Gothic" panose="020B0400000000000000" pitchFamily="34" charset="-128"/>
              </a:rPr>
              <a:t>段階で人に評価してもらいます。この値を人の主観評価とします。次に</a:t>
            </a:r>
            <a:r>
              <a:rPr lang="en-US" altLang="ja-JP" sz="1200" dirty="0">
                <a:latin typeface="Yu Gothic" panose="020B0400000000000000" pitchFamily="34" charset="-128"/>
                <a:ea typeface="Yu Gothic" panose="020B0400000000000000" pitchFamily="34" charset="-128"/>
              </a:rPr>
              <a:t>50</a:t>
            </a:r>
            <a:r>
              <a:rPr lang="ja-JP" altLang="en-US" sz="1200">
                <a:latin typeface="Yu Gothic" panose="020B0400000000000000" pitchFamily="34" charset="-128"/>
                <a:ea typeface="Yu Gothic" panose="020B0400000000000000" pitchFamily="34" charset="-128"/>
              </a:rPr>
              <a:t>枚の画像と比較対象の</a:t>
            </a:r>
            <a:r>
              <a:rPr lang="en-US" altLang="ja-JP" sz="1200" dirty="0">
                <a:latin typeface="Yu Gothic" panose="020B0400000000000000" pitchFamily="34" charset="-128"/>
                <a:ea typeface="Yu Gothic" panose="020B0400000000000000" pitchFamily="34" charset="-128"/>
              </a:rPr>
              <a:t>1</a:t>
            </a:r>
            <a:r>
              <a:rPr lang="ja-JP" altLang="en-US" sz="1200">
                <a:latin typeface="Yu Gothic" panose="020B0400000000000000" pitchFamily="34" charset="-128"/>
                <a:ea typeface="Yu Gothic" panose="020B0400000000000000" pitchFamily="34" charset="-128"/>
              </a:rPr>
              <a:t>枚との類似度を、特徴点マッチングと色ヒストグラムを組み合わせて算出します。それぞれの値の取る範囲が異なっているため、標準化を行います。こうして算出した類似度と人の主観評価を最小二乗法を用いて近づけ、</a:t>
            </a:r>
            <a:r>
              <a:rPr lang="en-US" altLang="ja-JP" sz="1200" dirty="0">
                <a:latin typeface="Yu Gothic" panose="020B0400000000000000" pitchFamily="34" charset="-128"/>
                <a:ea typeface="Yu Gothic" panose="020B0400000000000000" pitchFamily="34" charset="-128"/>
              </a:rPr>
              <a:t>a1</a:t>
            </a:r>
            <a:r>
              <a:rPr lang="ja-JP" altLang="en-US" sz="1200">
                <a:latin typeface="Yu Gothic" panose="020B0400000000000000" pitchFamily="34" charset="-128"/>
                <a:ea typeface="Yu Gothic" panose="020B0400000000000000" pitchFamily="34" charset="-128"/>
              </a:rPr>
              <a:t>、</a:t>
            </a:r>
            <a:r>
              <a:rPr lang="en-US" altLang="ja-JP" sz="1200" dirty="0">
                <a:latin typeface="Yu Gothic" panose="020B0400000000000000" pitchFamily="34" charset="-128"/>
                <a:ea typeface="Yu Gothic" panose="020B0400000000000000" pitchFamily="34" charset="-128"/>
              </a:rPr>
              <a:t>b1</a:t>
            </a:r>
            <a:r>
              <a:rPr lang="ja-JP" altLang="en-US" sz="1200">
                <a:latin typeface="Yu Gothic" panose="020B0400000000000000" pitchFamily="34" charset="-128"/>
                <a:ea typeface="Yu Gothic" panose="020B0400000000000000" pitchFamily="34" charset="-128"/>
              </a:rPr>
              <a:t>、</a:t>
            </a:r>
            <a:r>
              <a:rPr lang="en-US" altLang="ja-JP" sz="1200" dirty="0">
                <a:latin typeface="Yu Gothic" panose="020B0400000000000000" pitchFamily="34" charset="-128"/>
                <a:ea typeface="Yu Gothic" panose="020B0400000000000000" pitchFamily="34" charset="-128"/>
              </a:rPr>
              <a:t>c1</a:t>
            </a:r>
            <a:r>
              <a:rPr lang="ja-JP" altLang="en-US" sz="1200">
                <a:latin typeface="Yu Gothic" panose="020B0400000000000000" pitchFamily="34" charset="-128"/>
                <a:ea typeface="Yu Gothic" panose="020B0400000000000000" pitchFamily="34" charset="-128"/>
              </a:rPr>
              <a:t>を求めます。この式は</a:t>
            </a:r>
            <a:r>
              <a:rPr lang="ja-JP" altLang="ja-JP" sz="1200" kern="100">
                <a:effectLst/>
                <a:latin typeface="Yu Gothic" panose="020B0400000000000000" pitchFamily="34" charset="-128"/>
                <a:ea typeface="Yu Gothic" panose="020B0400000000000000" pitchFamily="34" charset="-128"/>
                <a:cs typeface="Times New Roman" panose="02020603050405020304" pitchFamily="18" charset="0"/>
              </a:rPr>
              <a:t>人の主観評価</a:t>
            </a:r>
            <a:r>
              <a:rPr lang="en-US" altLang="ja-JP" sz="1200" kern="100" dirty="0">
                <a:effectLst/>
                <a:latin typeface="Yu Gothic" panose="020B0400000000000000" pitchFamily="34" charset="-128"/>
                <a:ea typeface="Yu Gothic" panose="020B0400000000000000" pitchFamily="34" charset="-128"/>
                <a:cs typeface="Times New Roman" panose="02020603050405020304" pitchFamily="18" charset="0"/>
              </a:rPr>
              <a:t> = a</a:t>
            </a:r>
            <a:r>
              <a:rPr lang="ja-JP" altLang="ja-JP" sz="1200" kern="100">
                <a:effectLst/>
                <a:latin typeface="Yu Gothic" panose="020B0400000000000000" pitchFamily="34" charset="-128"/>
                <a:ea typeface="Yu Gothic" panose="020B0400000000000000" pitchFamily="34" charset="-128"/>
                <a:cs typeface="Times New Roman" panose="02020603050405020304" pitchFamily="18" charset="0"/>
              </a:rPr>
              <a:t>×特徴点マッチングの値</a:t>
            </a:r>
            <a:r>
              <a:rPr lang="en-US" altLang="ja-JP" sz="1200" kern="100" dirty="0">
                <a:effectLst/>
                <a:latin typeface="Yu Gothic" panose="020B0400000000000000" pitchFamily="34" charset="-128"/>
                <a:ea typeface="Yu Gothic" panose="020B0400000000000000" pitchFamily="34" charset="-128"/>
                <a:cs typeface="Times New Roman" panose="02020603050405020304" pitchFamily="18" charset="0"/>
              </a:rPr>
              <a:t> + b</a:t>
            </a:r>
            <a:r>
              <a:rPr lang="ja-JP" altLang="ja-JP" sz="1200" kern="100">
                <a:effectLst/>
                <a:latin typeface="Yu Gothic" panose="020B0400000000000000" pitchFamily="34" charset="-128"/>
                <a:ea typeface="Yu Gothic" panose="020B0400000000000000" pitchFamily="34" charset="-128"/>
                <a:cs typeface="Times New Roman" panose="02020603050405020304" pitchFamily="18" charset="0"/>
              </a:rPr>
              <a:t>×色ヒストグラムの値</a:t>
            </a:r>
            <a:r>
              <a:rPr lang="en-US" altLang="ja-JP" sz="1200" kern="100" dirty="0">
                <a:effectLst/>
                <a:latin typeface="Yu Gothic" panose="020B0400000000000000" pitchFamily="34" charset="-128"/>
                <a:ea typeface="Yu Gothic" panose="020B0400000000000000" pitchFamily="34" charset="-128"/>
                <a:cs typeface="Times New Roman" panose="02020603050405020304" pitchFamily="18" charset="0"/>
              </a:rPr>
              <a:t> + c</a:t>
            </a:r>
            <a:r>
              <a:rPr lang="ja-JP" altLang="en-US" sz="1200" kern="100">
                <a:effectLst/>
                <a:latin typeface="Yu Gothic" panose="020B0400000000000000" pitchFamily="34" charset="-128"/>
                <a:ea typeface="Yu Gothic" panose="020B0400000000000000" pitchFamily="34" charset="-128"/>
                <a:cs typeface="Times New Roman" panose="02020603050405020304" pitchFamily="18" charset="0"/>
              </a:rPr>
              <a:t>となります。</a:t>
            </a:r>
            <a:endParaRPr lang="en-US" altLang="ja-JP" sz="1200" dirty="0">
              <a:latin typeface="Yu Gothic" panose="020B0400000000000000" pitchFamily="34" charset="-128"/>
              <a:ea typeface="Yu 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10866A5D-127A-F04C-B3FD-CEABFA9FE6F5}" type="slidenum">
              <a:rPr kumimoji="1" lang="ja-JP" altLang="en-US" smtClean="0"/>
              <a:t>9</a:t>
            </a:fld>
            <a:endParaRPr kumimoji="1" lang="ja-JP" altLang="en-US"/>
          </a:p>
        </p:txBody>
      </p:sp>
    </p:spTree>
    <p:extLst>
      <p:ext uri="{BB962C8B-B14F-4D97-AF65-F5344CB8AC3E}">
        <p14:creationId xmlns:p14="http://schemas.microsoft.com/office/powerpoint/2010/main" val="3503537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92C0564-5D32-F74E-AF99-93879723CDC6}" type="datetime1">
              <a:rPr kumimoji="1" lang="ja-JP" altLang="en-US" smtClean="0"/>
              <a:t>2023/2/6</a:t>
            </a:fld>
            <a:endParaRPr kumimoji="1" lang="ja-JP" altLang="en-US"/>
          </a:p>
        </p:txBody>
      </p:sp>
      <p:sp>
        <p:nvSpPr>
          <p:cNvPr id="5" name="Footer Placeholder 4"/>
          <p:cNvSpPr>
            <a:spLocks noGrp="1"/>
          </p:cNvSpPr>
          <p:nvPr>
            <p:ph type="ftr" sz="quarter" idx="11"/>
          </p:nvPr>
        </p:nvSpPr>
        <p:spPr>
          <a:xfrm>
            <a:off x="1371600" y="4323849"/>
            <a:ext cx="6400800" cy="365125"/>
          </a:xfrm>
        </p:spPr>
        <p:txBody>
          <a:bodyPr/>
          <a:lstStyle/>
          <a:p>
            <a:endParaRPr kumimoji="1" lang="ja-JP" altLang="en-US"/>
          </a:p>
        </p:txBody>
      </p:sp>
      <p:sp>
        <p:nvSpPr>
          <p:cNvPr id="6" name="Slide Number Placeholder 5"/>
          <p:cNvSpPr>
            <a:spLocks noGrp="1"/>
          </p:cNvSpPr>
          <p:nvPr>
            <p:ph type="sldNum" sz="quarter" idx="12"/>
          </p:nvPr>
        </p:nvSpPr>
        <p:spPr>
          <a:xfrm>
            <a:off x="8077200" y="1430870"/>
            <a:ext cx="2743200" cy="365125"/>
          </a:xfrm>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814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151C4-B068-8A47-A402-AE8B842099B8}" type="datetime1">
              <a:rPr kumimoji="1" lang="ja-JP" altLang="en-US" smtClean="0"/>
              <a:t>2023/2/6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01926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C653BDD-3224-0C4E-B732-D4DB03B7F562}" type="datetime1">
              <a:rPr kumimoji="1" lang="ja-JP" altLang="en-US" smtClean="0"/>
              <a:t>2023/2/6</a:t>
            </a:fld>
            <a:endParaRPr kumimoji="1" lang="ja-JP" altLang="en-US"/>
          </a:p>
        </p:txBody>
      </p:sp>
      <p:sp>
        <p:nvSpPr>
          <p:cNvPr id="6" name="Footer Placeholder 5"/>
          <p:cNvSpPr>
            <a:spLocks noGrp="1"/>
          </p:cNvSpPr>
          <p:nvPr>
            <p:ph type="ftr" sz="quarter" idx="11"/>
          </p:nvPr>
        </p:nvSpPr>
        <p:spPr>
          <a:xfrm>
            <a:off x="685802" y="379945"/>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4" y="381004"/>
            <a:ext cx="643748" cy="365125"/>
          </a:xfrm>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47434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06AA37-3B01-FA49-AA42-92A9C530EEBD}" type="datetime1">
              <a:rPr kumimoji="1" lang="ja-JP" altLang="en-US" smtClean="0"/>
              <a:t>2023/2/6</a:t>
            </a:fld>
            <a:endParaRPr kumimoji="1" lang="ja-JP" altLang="en-US"/>
          </a:p>
        </p:txBody>
      </p:sp>
      <p:sp>
        <p:nvSpPr>
          <p:cNvPr id="6" name="Footer Placeholder 5"/>
          <p:cNvSpPr>
            <a:spLocks noGrp="1"/>
          </p:cNvSpPr>
          <p:nvPr>
            <p:ph type="ftr" sz="quarter" idx="11"/>
          </p:nvPr>
        </p:nvSpPr>
        <p:spPr>
          <a:xfrm>
            <a:off x="685802" y="379945"/>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4" y="381004"/>
            <a:ext cx="643748" cy="365125"/>
          </a:xfrm>
        </p:spPr>
        <p:txBody>
          <a:bodyPr/>
          <a:lstStyle/>
          <a:p>
            <a:fld id="{77C8BEC7-6F82-EE41-ACFA-187EC9C2E5A3}" type="slidenum">
              <a:rPr kumimoji="1" lang="ja-JP" altLang="en-US" smtClean="0"/>
              <a:t>‹#›</a:t>
            </a:fld>
            <a:endParaRPr kumimoji="1" lang="ja-JP" altLang="en-US"/>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0969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714C3322-46C6-984C-B2AF-975F76D7F646}" type="datetime1">
              <a:rPr kumimoji="1" lang="ja-JP" altLang="en-US" smtClean="0"/>
              <a:t>2023/2/6</a:t>
            </a:fld>
            <a:endParaRPr kumimoji="1" lang="ja-JP" altLang="en-US"/>
          </a:p>
        </p:txBody>
      </p:sp>
      <p:sp>
        <p:nvSpPr>
          <p:cNvPr id="6" name="Footer Placeholder 5"/>
          <p:cNvSpPr>
            <a:spLocks noGrp="1"/>
          </p:cNvSpPr>
          <p:nvPr>
            <p:ph type="ftr" sz="quarter" idx="11"/>
          </p:nvPr>
        </p:nvSpPr>
        <p:spPr>
          <a:xfrm>
            <a:off x="685802" y="378887"/>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4" y="381004"/>
            <a:ext cx="643748" cy="365125"/>
          </a:xfrm>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685199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DD40ADB-0391-FC4F-9EB2-9EF64760E1D1}" type="datetime1">
              <a:rPr kumimoji="1" lang="ja-JP" altLang="en-US" smtClean="0"/>
              <a:t>2023/2/6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310862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1C62376B-1842-9546-877B-B57BC468686C}" type="datetime1">
              <a:rPr kumimoji="1" lang="ja-JP" altLang="en-US" smtClean="0"/>
              <a:t>2023/2/6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3390253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3EA8A2-D3E3-6A40-9B29-9DD89E90328D}" type="datetime1">
              <a:rPr kumimoji="1" lang="ja-JP" altLang="en-US" smtClean="0"/>
              <a:t>2023/2/6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3817424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F66DF827-EBF5-1A4E-A30C-47F6A5B103C2}" type="datetime1">
              <a:rPr kumimoji="1" lang="ja-JP" altLang="en-US" smtClean="0"/>
              <a:t>2023/2/6</a:t>
            </a:fld>
            <a:endParaRPr kumimoji="1" lang="ja-JP" altLang="en-US"/>
          </a:p>
        </p:txBody>
      </p:sp>
      <p:sp>
        <p:nvSpPr>
          <p:cNvPr id="5" name="Footer Placeholder 4"/>
          <p:cNvSpPr>
            <a:spLocks noGrp="1"/>
          </p:cNvSpPr>
          <p:nvPr>
            <p:ph type="ftr" sz="quarter" idx="11"/>
          </p:nvPr>
        </p:nvSpPr>
        <p:spPr>
          <a:xfrm>
            <a:off x="685802" y="381004"/>
            <a:ext cx="6991492" cy="365125"/>
          </a:xfrm>
        </p:spPr>
        <p:txBody>
          <a:bodyPr/>
          <a:lstStyle/>
          <a:p>
            <a:endParaRPr kumimoji="1" lang="ja-JP" altLang="en-US"/>
          </a:p>
        </p:txBody>
      </p:sp>
      <p:sp>
        <p:nvSpPr>
          <p:cNvPr id="6" name="Slide Number Placeholder 5"/>
          <p:cNvSpPr>
            <a:spLocks noGrp="1"/>
          </p:cNvSpPr>
          <p:nvPr>
            <p:ph type="sldNum" sz="quarter" idx="12"/>
          </p:nvPr>
        </p:nvSpPr>
        <p:spPr>
          <a:xfrm>
            <a:off x="10862454" y="381004"/>
            <a:ext cx="643748" cy="365125"/>
          </a:xfrm>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368268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7C2250-17E0-084B-BCE0-E533C9CE342A}" type="datetime1">
              <a:rPr kumimoji="1" lang="ja-JP" altLang="en-US" smtClean="0"/>
              <a:t>2023/2/6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924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47DB3A-51BF-FF4D-A2F7-25BEEFEC2ABA}" type="datetime1">
              <a:rPr kumimoji="1" lang="ja-JP" altLang="en-US" smtClean="0"/>
              <a:t>2023/2/6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415585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7B6F8133-3CDC-A242-A85B-3B102671D48D}" type="datetime1">
              <a:rPr kumimoji="1" lang="ja-JP" altLang="en-US" smtClean="0"/>
              <a:t>2023/2/6</a:t>
            </a:fld>
            <a:endParaRPr kumimoji="1" lang="ja-JP" altLang="en-US"/>
          </a:p>
        </p:txBody>
      </p:sp>
      <p:sp>
        <p:nvSpPr>
          <p:cNvPr id="5" name="Footer Placeholder 4"/>
          <p:cNvSpPr>
            <a:spLocks noGrp="1"/>
          </p:cNvSpPr>
          <p:nvPr>
            <p:ph type="ftr" sz="quarter" idx="11"/>
          </p:nvPr>
        </p:nvSpPr>
        <p:spPr>
          <a:xfrm>
            <a:off x="685802" y="381005"/>
            <a:ext cx="6991492" cy="364065"/>
          </a:xfrm>
        </p:spPr>
        <p:txBody>
          <a:bodyPr/>
          <a:lstStyle/>
          <a:p>
            <a:endParaRPr kumimoji="1" lang="ja-JP" altLang="en-US"/>
          </a:p>
        </p:txBody>
      </p:sp>
      <p:sp>
        <p:nvSpPr>
          <p:cNvPr id="6" name="Slide Number Placeholder 5"/>
          <p:cNvSpPr>
            <a:spLocks noGrp="1"/>
          </p:cNvSpPr>
          <p:nvPr>
            <p:ph type="sldNum" sz="quarter" idx="12"/>
          </p:nvPr>
        </p:nvSpPr>
        <p:spPr>
          <a:xfrm>
            <a:off x="10862454" y="381004"/>
            <a:ext cx="643748" cy="365125"/>
          </a:xfrm>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87458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EFF4C1-96CF-7540-ADA7-AEC4731F2051}" type="datetime1">
              <a:rPr kumimoji="1" lang="ja-JP" altLang="en-US" smtClean="0"/>
              <a:t>2023/2/6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232716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3" y="3132670"/>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70"/>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1A27D8-434E-2F4E-9077-63C8EFEFB921}" type="datetime1">
              <a:rPr kumimoji="1" lang="ja-JP" altLang="en-US" smtClean="0"/>
              <a:t>2023/2/6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376894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BB360D-7207-0747-8DE6-71339BD6C1A7}" type="datetime1">
              <a:rPr kumimoji="1" lang="ja-JP" altLang="en-US" smtClean="0"/>
              <a:t>2023/2/6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39276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CC3DF-5215-3449-867C-9FF49321BAAB}" type="datetime1">
              <a:rPr kumimoji="1" lang="ja-JP" altLang="en-US" smtClean="0"/>
              <a:t>2023/2/6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413508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32F92A-C4AC-2649-A441-66AD9EA31E15}" type="datetime1">
              <a:rPr kumimoji="1" lang="ja-JP" altLang="en-US" smtClean="0"/>
              <a:t>2023/2/6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31018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E7DDDFD-E950-0949-AB95-490251E5AE5E}" type="datetime1">
              <a:rPr kumimoji="1" lang="ja-JP" altLang="en-US" smtClean="0"/>
              <a:t>2023/2/6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230948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AA2610F4-3863-BD41-BD19-DCFF97704BDB}" type="datetime1">
              <a:rPr kumimoji="1" lang="ja-JP" altLang="en-US" smtClean="0"/>
              <a:t>2023/2/6</a:t>
            </a:fld>
            <a:endParaRPr kumimoji="1" lang="ja-JP" altLang="en-US"/>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77C8BEC7-6F82-EE41-ACFA-187EC9C2E5A3}" type="slidenum">
              <a:rPr kumimoji="1" lang="ja-JP" altLang="en-US" smtClean="0"/>
              <a:t>‹#›</a:t>
            </a:fld>
            <a:endParaRPr kumimoji="1" lang="ja-JP" altLang="en-US"/>
          </a:p>
        </p:txBody>
      </p:sp>
    </p:spTree>
    <p:extLst>
      <p:ext uri="{BB962C8B-B14F-4D97-AF65-F5344CB8AC3E}">
        <p14:creationId xmlns:p14="http://schemas.microsoft.com/office/powerpoint/2010/main" val="1125214234"/>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 id="2147484797" r:id="rId15"/>
    <p:sldLayoutId id="2147484798" r:id="rId16"/>
    <p:sldLayoutId id="2147484799" r:id="rId17"/>
    <p:sldLayoutId id="2147484800" r:id="rId18"/>
  </p:sldLayoutIdLst>
  <p:hf hdr="0" ftr="0" dt="0"/>
  <p:txStyles>
    <p:titleStyle>
      <a:lvl1pPr algn="r" defTabSz="914354"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2089A7-6CB9-08A7-2374-B6E05B911E65}"/>
              </a:ext>
            </a:extLst>
          </p:cNvPr>
          <p:cNvSpPr>
            <a:spLocks noGrp="1"/>
          </p:cNvSpPr>
          <p:nvPr>
            <p:ph type="ctrTitle"/>
          </p:nvPr>
        </p:nvSpPr>
        <p:spPr>
          <a:xfrm>
            <a:off x="1987551" y="1261536"/>
            <a:ext cx="8216900" cy="2421464"/>
          </a:xfrm>
        </p:spPr>
        <p:txBody>
          <a:bodyPr>
            <a:normAutofit fontScale="90000"/>
          </a:bodyPr>
          <a:lstStyle/>
          <a:p>
            <a:pPr algn="ctr"/>
            <a:r>
              <a:rPr kumimoji="1" lang="ja-JP" altLang="en-US"/>
              <a:t>二次元キャラクター画像の</a:t>
            </a:r>
            <a:br>
              <a:rPr kumimoji="1" lang="en-US" altLang="ja-JP" dirty="0"/>
            </a:br>
            <a:r>
              <a:rPr kumimoji="1" lang="ja-JP" altLang="en-US"/>
              <a:t>識別に関する研究</a:t>
            </a:r>
          </a:p>
        </p:txBody>
      </p:sp>
      <p:sp>
        <p:nvSpPr>
          <p:cNvPr id="3" name="字幕 2">
            <a:extLst>
              <a:ext uri="{FF2B5EF4-FFF2-40B4-BE49-F238E27FC236}">
                <a16:creationId xmlns:a16="http://schemas.microsoft.com/office/drawing/2014/main" id="{D4A6162D-5C5F-1191-5BB5-C50DAC0C3073}"/>
              </a:ext>
            </a:extLst>
          </p:cNvPr>
          <p:cNvSpPr>
            <a:spLocks noGrp="1"/>
          </p:cNvSpPr>
          <p:nvPr>
            <p:ph type="subTitle" idx="1"/>
          </p:nvPr>
        </p:nvSpPr>
        <p:spPr>
          <a:xfrm>
            <a:off x="1371600" y="4342065"/>
            <a:ext cx="9448800" cy="855579"/>
          </a:xfrm>
        </p:spPr>
        <p:txBody>
          <a:bodyPr>
            <a:normAutofit fontScale="47500" lnSpcReduction="20000"/>
          </a:bodyPr>
          <a:lstStyle/>
          <a:p>
            <a:pPr algn="ctr"/>
            <a:r>
              <a:rPr lang="ja-JP" altLang="en-US" sz="5900">
                <a:solidFill>
                  <a:schemeClr val="tx1">
                    <a:lumMod val="95000"/>
                    <a:lumOff val="5000"/>
                  </a:schemeClr>
                </a:solidFill>
              </a:rPr>
              <a:t>蚊野研究室</a:t>
            </a:r>
            <a:endParaRPr lang="en-US" altLang="ja-JP" sz="5900" dirty="0">
              <a:solidFill>
                <a:schemeClr val="tx1">
                  <a:lumMod val="95000"/>
                  <a:lumOff val="5000"/>
                </a:schemeClr>
              </a:solidFill>
            </a:endParaRPr>
          </a:p>
          <a:p>
            <a:pPr algn="ctr"/>
            <a:r>
              <a:rPr lang="ja-JP" altLang="en-US" sz="5900">
                <a:solidFill>
                  <a:schemeClr val="tx1">
                    <a:lumMod val="95000"/>
                    <a:lumOff val="5000"/>
                  </a:schemeClr>
                </a:solidFill>
              </a:rPr>
              <a:t>森川真伍</a:t>
            </a:r>
          </a:p>
        </p:txBody>
      </p:sp>
      <p:sp>
        <p:nvSpPr>
          <p:cNvPr id="6" name="スライド番号プレースホルダー 4">
            <a:extLst>
              <a:ext uri="{FF2B5EF4-FFF2-40B4-BE49-F238E27FC236}">
                <a16:creationId xmlns:a16="http://schemas.microsoft.com/office/drawing/2014/main" id="{799D6915-A79E-3395-63AF-316A8420A199}"/>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a:t>
            </a:fld>
            <a:endParaRPr kumimoji="1" lang="ja-JP" altLang="en-US" sz="2800">
              <a:solidFill>
                <a:schemeClr val="tx1"/>
              </a:solidFill>
            </a:endParaRPr>
          </a:p>
        </p:txBody>
      </p:sp>
    </p:spTree>
    <p:extLst>
      <p:ext uri="{BB962C8B-B14F-4D97-AF65-F5344CB8AC3E}">
        <p14:creationId xmlns:p14="http://schemas.microsoft.com/office/powerpoint/2010/main" val="1125767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26D3E-E4B6-D6E2-2527-4E0843CA5990}"/>
              </a:ext>
            </a:extLst>
          </p:cNvPr>
          <p:cNvSpPr>
            <a:spLocks noGrp="1"/>
          </p:cNvSpPr>
          <p:nvPr>
            <p:ph type="title"/>
          </p:nvPr>
        </p:nvSpPr>
        <p:spPr>
          <a:xfrm>
            <a:off x="0" y="828000"/>
            <a:ext cx="12240000" cy="1260000"/>
          </a:xfrm>
        </p:spPr>
        <p:txBody>
          <a:bodyPr>
            <a:normAutofit/>
          </a:bodyPr>
          <a:lstStyle/>
          <a:p>
            <a:pPr algn="ctr"/>
            <a:r>
              <a:rPr lang="ja-JP" altLang="en-US" sz="4400">
                <a:latin typeface="+mj-ea"/>
              </a:rPr>
              <a:t>実験手順</a:t>
            </a:r>
            <a:r>
              <a:rPr lang="en-US" altLang="ja-JP" sz="4400" dirty="0">
                <a:latin typeface="+mj-ea"/>
              </a:rPr>
              <a:t>2</a:t>
            </a:r>
            <a:endParaRPr lang="ja-JP" altLang="en-US" sz="4400">
              <a:latin typeface="+mj-ea"/>
            </a:endParaRPr>
          </a:p>
        </p:txBody>
      </p:sp>
      <p:sp>
        <p:nvSpPr>
          <p:cNvPr id="5" name="コンテンツ プレースホルダー 4">
            <a:extLst>
              <a:ext uri="{FF2B5EF4-FFF2-40B4-BE49-F238E27FC236}">
                <a16:creationId xmlns:a16="http://schemas.microsoft.com/office/drawing/2014/main" id="{F5F438AB-3A0A-446E-2968-9B9748A6EDAE}"/>
              </a:ext>
            </a:extLst>
          </p:cNvPr>
          <p:cNvSpPr>
            <a:spLocks noGrp="1"/>
          </p:cNvSpPr>
          <p:nvPr>
            <p:ph idx="1"/>
          </p:nvPr>
        </p:nvSpPr>
        <p:spPr/>
        <p:txBody>
          <a:bodyPr>
            <a:normAutofit/>
          </a:bodyPr>
          <a:lstStyle/>
          <a:p>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新たに別の画像</a:t>
            </a:r>
            <a:r>
              <a:rPr lang="en-US" altLang="ja-JP" sz="2800" kern="100" dirty="0">
                <a:latin typeface="Yu Gothic" panose="020B0400000000000000" pitchFamily="34" charset="-128"/>
                <a:ea typeface="Yu Gothic" panose="020B0400000000000000" pitchFamily="34" charset="-128"/>
                <a:cs typeface="Times New Roman" panose="02020603050405020304" pitchFamily="18" charset="0"/>
              </a:rPr>
              <a:t>50</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枚を集めて、実験手順</a:t>
            </a:r>
            <a:r>
              <a:rPr lang="en-US" altLang="ja-JP" sz="2800" kern="100" dirty="0">
                <a:latin typeface="Yu Gothic" panose="020B0400000000000000" pitchFamily="34" charset="-128"/>
                <a:ea typeface="Yu Gothic" panose="020B0400000000000000" pitchFamily="34" charset="-128"/>
                <a:cs typeface="Times New Roman" panose="02020603050405020304" pitchFamily="18" charset="0"/>
              </a:rPr>
              <a:t>1</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と同じことをする。ここで算出したものを</a:t>
            </a:r>
            <a:r>
              <a:rPr lang="en-US" altLang="ja-JP" sz="2800" kern="100" dirty="0">
                <a:latin typeface="Yu Gothic" panose="020B0400000000000000" pitchFamily="34" charset="-128"/>
                <a:ea typeface="Yu Gothic" panose="020B0400000000000000" pitchFamily="34" charset="-128"/>
                <a:cs typeface="Times New Roman" panose="02020603050405020304" pitchFamily="18" charset="0"/>
              </a:rPr>
              <a:t>a2,b2,c2</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とする。</a:t>
            </a:r>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r>
              <a:rPr lang="en-US" altLang="ja-JP" sz="2800" kern="100" dirty="0" err="1">
                <a:latin typeface="Yu Gothic" panose="020B0400000000000000" pitchFamily="34" charset="-128"/>
                <a:ea typeface="Yu Gothic" panose="020B0400000000000000" pitchFamily="34" charset="-128"/>
                <a:cs typeface="Times New Roman" panose="02020603050405020304" pitchFamily="18" charset="0"/>
              </a:rPr>
              <a:t>a,b,c</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を用いて算出したものを、今回の研究で求めた類似度とする。</a:t>
            </a:r>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この新たに集めた画像の類似度を求めるのに、</a:t>
            </a:r>
            <a:r>
              <a:rPr lang="en-US" altLang="ja-JP" sz="2800" kern="100" dirty="0">
                <a:latin typeface="Yu Gothic" panose="020B0400000000000000" pitchFamily="34" charset="-128"/>
                <a:ea typeface="Yu Gothic" panose="020B0400000000000000" pitchFamily="34" charset="-128"/>
                <a:cs typeface="Times New Roman" panose="02020603050405020304" pitchFamily="18" charset="0"/>
              </a:rPr>
              <a:t>a1,b1,c1</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を用いた場合と</a:t>
            </a:r>
            <a:r>
              <a:rPr lang="en-US" altLang="ja-JP" sz="2800" kern="100" dirty="0">
                <a:latin typeface="Yu Gothic" panose="020B0400000000000000" pitchFamily="34" charset="-128"/>
                <a:ea typeface="Yu Gothic" panose="020B0400000000000000" pitchFamily="34" charset="-128"/>
                <a:cs typeface="Times New Roman" panose="02020603050405020304" pitchFamily="18" charset="0"/>
              </a:rPr>
              <a:t>a2,b2,c2</a:t>
            </a:r>
            <a:r>
              <a:rPr lang="ja-JP" altLang="en-US" sz="2800" kern="100">
                <a:latin typeface="Yu Gothic" panose="020B0400000000000000" pitchFamily="34" charset="-128"/>
                <a:ea typeface="Yu Gothic" panose="020B0400000000000000" pitchFamily="34" charset="-128"/>
                <a:cs typeface="Times New Roman" panose="02020603050405020304" pitchFamily="18" charset="0"/>
              </a:rPr>
              <a:t>を用いた場合を比較する。</a:t>
            </a:r>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endParaRPr lang="en-US" altLang="ja-JP" sz="2800" kern="100" dirty="0">
              <a:latin typeface="Yu Gothic" panose="020B0400000000000000" pitchFamily="34" charset="-128"/>
              <a:ea typeface="Yu Gothic" panose="020B0400000000000000" pitchFamily="34" charset="-128"/>
              <a:cs typeface="Times New Roman" panose="02020603050405020304" pitchFamily="18" charset="0"/>
            </a:endParaRPr>
          </a:p>
          <a:p>
            <a:endParaRPr lang="ja-JP" altLang="en-US" sz="2800">
              <a:latin typeface="Yu Gothic" panose="020B0400000000000000" pitchFamily="34" charset="-128"/>
              <a:ea typeface="Yu Gothic" panose="020B0400000000000000" pitchFamily="34" charset="-128"/>
            </a:endParaRPr>
          </a:p>
        </p:txBody>
      </p:sp>
      <p:sp>
        <p:nvSpPr>
          <p:cNvPr id="8" name="スライド番号プレースホルダー 4">
            <a:extLst>
              <a:ext uri="{FF2B5EF4-FFF2-40B4-BE49-F238E27FC236}">
                <a16:creationId xmlns:a16="http://schemas.microsoft.com/office/drawing/2014/main" id="{38CA625C-B57A-846B-DF0C-4BA6CDFEC330}"/>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10</a:t>
            </a:fld>
            <a:endParaRPr kumimoji="1" lang="ja-JP" altLang="en-US" sz="2800">
              <a:solidFill>
                <a:schemeClr val="tx1"/>
              </a:solidFill>
            </a:endParaRPr>
          </a:p>
        </p:txBody>
      </p:sp>
    </p:spTree>
    <p:extLst>
      <p:ext uri="{BB962C8B-B14F-4D97-AF65-F5344CB8AC3E}">
        <p14:creationId xmlns:p14="http://schemas.microsoft.com/office/powerpoint/2010/main" val="389286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写真, ポーズ, グループ, 並ぶ が含まれている画像&#10;&#10;自動的に生成された説明">
            <a:extLst>
              <a:ext uri="{FF2B5EF4-FFF2-40B4-BE49-F238E27FC236}">
                <a16:creationId xmlns:a16="http://schemas.microsoft.com/office/drawing/2014/main" id="{A82B4292-F865-9EC9-7B02-9FEAB85EC943}"/>
              </a:ext>
            </a:extLst>
          </p:cNvPr>
          <p:cNvPicPr>
            <a:picLocks noGrp="1" noChangeAspect="1"/>
          </p:cNvPicPr>
          <p:nvPr>
            <p:ph idx="1"/>
          </p:nvPr>
        </p:nvPicPr>
        <p:blipFill>
          <a:blip r:embed="rId3"/>
          <a:stretch>
            <a:fillRect/>
          </a:stretch>
        </p:blipFill>
        <p:spPr>
          <a:xfrm>
            <a:off x="2160000" y="1800000"/>
            <a:ext cx="9322200" cy="4661100"/>
          </a:xfrm>
        </p:spPr>
      </p:pic>
      <p:sp>
        <p:nvSpPr>
          <p:cNvPr id="6" name="タイトル 1">
            <a:extLst>
              <a:ext uri="{FF2B5EF4-FFF2-40B4-BE49-F238E27FC236}">
                <a16:creationId xmlns:a16="http://schemas.microsoft.com/office/drawing/2014/main" id="{910CCEEE-F497-3B4F-EC43-000CC770A04F}"/>
              </a:ext>
            </a:extLst>
          </p:cNvPr>
          <p:cNvSpPr>
            <a:spLocks noGrp="1"/>
          </p:cNvSpPr>
          <p:nvPr>
            <p:ph type="title"/>
          </p:nvPr>
        </p:nvSpPr>
        <p:spPr>
          <a:xfrm>
            <a:off x="0" y="763590"/>
            <a:ext cx="12192000" cy="1293812"/>
          </a:xfrm>
        </p:spPr>
        <p:txBody>
          <a:bodyPr>
            <a:normAutofit/>
          </a:bodyPr>
          <a:lstStyle/>
          <a:p>
            <a:pPr algn="ctr"/>
            <a:r>
              <a:rPr lang="ja-JP" altLang="en-US" sz="4400">
                <a:latin typeface="+mj-ea"/>
              </a:rPr>
              <a:t>今回のテストに使った画像一覧</a:t>
            </a:r>
            <a:r>
              <a:rPr lang="en-US" altLang="ja-JP" sz="4400" dirty="0">
                <a:latin typeface="+mj-ea"/>
              </a:rPr>
              <a:t>①</a:t>
            </a:r>
            <a:endParaRPr lang="ja-JP" altLang="en-US" sz="4400">
              <a:latin typeface="+mj-ea"/>
            </a:endParaRPr>
          </a:p>
        </p:txBody>
      </p:sp>
      <p:pic>
        <p:nvPicPr>
          <p:cNvPr id="7" name="コンテンツ プレースホルダー 4">
            <a:extLst>
              <a:ext uri="{FF2B5EF4-FFF2-40B4-BE49-F238E27FC236}">
                <a16:creationId xmlns:a16="http://schemas.microsoft.com/office/drawing/2014/main" id="{B99267ED-DF68-D6FE-09F9-95F2781F3A12}"/>
              </a:ext>
            </a:extLst>
          </p:cNvPr>
          <p:cNvPicPr>
            <a:picLocks noChangeAspect="1"/>
          </p:cNvPicPr>
          <p:nvPr/>
        </p:nvPicPr>
        <p:blipFill>
          <a:blip r:embed="rId4"/>
          <a:stretch>
            <a:fillRect/>
          </a:stretch>
        </p:blipFill>
        <p:spPr>
          <a:xfrm>
            <a:off x="108000" y="1800000"/>
            <a:ext cx="1980000" cy="1980000"/>
          </a:xfrm>
          <a:prstGeom prst="rect">
            <a:avLst/>
          </a:prstGeom>
        </p:spPr>
      </p:pic>
      <p:sp>
        <p:nvSpPr>
          <p:cNvPr id="9" name="正方形/長方形 8">
            <a:extLst>
              <a:ext uri="{FF2B5EF4-FFF2-40B4-BE49-F238E27FC236}">
                <a16:creationId xmlns:a16="http://schemas.microsoft.com/office/drawing/2014/main" id="{D17212AB-6080-08E8-B9E6-89C74EC16603}"/>
              </a:ext>
            </a:extLst>
          </p:cNvPr>
          <p:cNvSpPr/>
          <p:nvPr/>
        </p:nvSpPr>
        <p:spPr>
          <a:xfrm>
            <a:off x="6840418" y="2761861"/>
            <a:ext cx="4665785" cy="914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a:extLst>
              <a:ext uri="{FF2B5EF4-FFF2-40B4-BE49-F238E27FC236}">
                <a16:creationId xmlns:a16="http://schemas.microsoft.com/office/drawing/2014/main" id="{5A01303A-A47E-B5B0-8466-08F390CE4FCC}"/>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11</a:t>
            </a:fld>
            <a:endParaRPr kumimoji="1" lang="ja-JP" altLang="en-US" sz="2800">
              <a:solidFill>
                <a:schemeClr val="tx1"/>
              </a:solidFill>
            </a:endParaRPr>
          </a:p>
        </p:txBody>
      </p:sp>
    </p:spTree>
    <p:extLst>
      <p:ext uri="{BB962C8B-B14F-4D97-AF65-F5344CB8AC3E}">
        <p14:creationId xmlns:p14="http://schemas.microsoft.com/office/powerpoint/2010/main" val="948639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7E47BB-3B31-A019-3B78-3E3F62EB7860}"/>
              </a:ext>
            </a:extLst>
          </p:cNvPr>
          <p:cNvSpPr>
            <a:spLocks noGrp="1"/>
          </p:cNvSpPr>
          <p:nvPr>
            <p:ph type="title"/>
          </p:nvPr>
        </p:nvSpPr>
        <p:spPr>
          <a:xfrm>
            <a:off x="0" y="764375"/>
            <a:ext cx="12192000" cy="1293028"/>
          </a:xfrm>
        </p:spPr>
        <p:txBody>
          <a:bodyPr>
            <a:normAutofit/>
          </a:bodyPr>
          <a:lstStyle/>
          <a:p>
            <a:pPr algn="ctr"/>
            <a:r>
              <a:rPr lang="ja-JP" altLang="en-US" sz="4400"/>
              <a:t>今回のテストに使った画像一覧②</a:t>
            </a:r>
          </a:p>
        </p:txBody>
      </p:sp>
      <p:pic>
        <p:nvPicPr>
          <p:cNvPr id="5" name="コンテンツ プレースホルダー 4">
            <a:extLst>
              <a:ext uri="{FF2B5EF4-FFF2-40B4-BE49-F238E27FC236}">
                <a16:creationId xmlns:a16="http://schemas.microsoft.com/office/drawing/2014/main" id="{C1197BD7-82DF-4FE5-0497-8A2D62A0693E}"/>
              </a:ext>
            </a:extLst>
          </p:cNvPr>
          <p:cNvPicPr>
            <a:picLocks noChangeAspect="1"/>
          </p:cNvPicPr>
          <p:nvPr/>
        </p:nvPicPr>
        <p:blipFill>
          <a:blip r:embed="rId3"/>
          <a:stretch>
            <a:fillRect/>
          </a:stretch>
        </p:blipFill>
        <p:spPr>
          <a:xfrm>
            <a:off x="108000" y="1800000"/>
            <a:ext cx="1980000" cy="1980000"/>
          </a:xfrm>
          <a:prstGeom prst="rect">
            <a:avLst/>
          </a:prstGeom>
        </p:spPr>
      </p:pic>
      <p:sp>
        <p:nvSpPr>
          <p:cNvPr id="8" name="スライド番号プレースホルダー 7">
            <a:extLst>
              <a:ext uri="{FF2B5EF4-FFF2-40B4-BE49-F238E27FC236}">
                <a16:creationId xmlns:a16="http://schemas.microsoft.com/office/drawing/2014/main" id="{A0A0845A-6863-FCE2-52CE-8DC9E7A77D22}"/>
              </a:ext>
            </a:extLst>
          </p:cNvPr>
          <p:cNvSpPr>
            <a:spLocks noGrp="1"/>
          </p:cNvSpPr>
          <p:nvPr>
            <p:ph type="sldNum" sz="quarter" idx="12"/>
          </p:nvPr>
        </p:nvSpPr>
        <p:spPr/>
        <p:txBody>
          <a:bodyPr/>
          <a:lstStyle/>
          <a:p>
            <a:fld id="{77C8BEC7-6F82-EE41-ACFA-187EC9C2E5A3}" type="slidenum">
              <a:rPr kumimoji="1" lang="ja-JP" altLang="en-US" smtClean="0"/>
              <a:t>12</a:t>
            </a:fld>
            <a:endParaRPr kumimoji="1" lang="ja-JP" altLang="en-US"/>
          </a:p>
        </p:txBody>
      </p:sp>
      <p:sp>
        <p:nvSpPr>
          <p:cNvPr id="9" name="スライド番号プレースホルダー 4">
            <a:extLst>
              <a:ext uri="{FF2B5EF4-FFF2-40B4-BE49-F238E27FC236}">
                <a16:creationId xmlns:a16="http://schemas.microsoft.com/office/drawing/2014/main" id="{17A8E25B-36E0-0767-443A-ED011C1B8EF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12</a:t>
            </a:fld>
            <a:endParaRPr kumimoji="1" lang="ja-JP" altLang="en-US" sz="2800">
              <a:solidFill>
                <a:schemeClr val="tx1"/>
              </a:solidFill>
            </a:endParaRPr>
          </a:p>
        </p:txBody>
      </p:sp>
      <p:pic>
        <p:nvPicPr>
          <p:cNvPr id="13" name="図 12" descr="ポーズ, 写真, グループ, 持つ が含まれている画像&#10;&#10;自動的に生成された説明">
            <a:extLst>
              <a:ext uri="{FF2B5EF4-FFF2-40B4-BE49-F238E27FC236}">
                <a16:creationId xmlns:a16="http://schemas.microsoft.com/office/drawing/2014/main" id="{BA0C9B63-A6A0-1E97-1E0E-6425E8F088D4}"/>
              </a:ext>
            </a:extLst>
          </p:cNvPr>
          <p:cNvPicPr>
            <a:picLocks noChangeAspect="1"/>
          </p:cNvPicPr>
          <p:nvPr/>
        </p:nvPicPr>
        <p:blipFill>
          <a:blip r:embed="rId4"/>
          <a:stretch>
            <a:fillRect/>
          </a:stretch>
        </p:blipFill>
        <p:spPr>
          <a:xfrm>
            <a:off x="2160000" y="1799614"/>
            <a:ext cx="9293276" cy="4665642"/>
          </a:xfrm>
          <a:prstGeom prst="rect">
            <a:avLst/>
          </a:prstGeom>
        </p:spPr>
      </p:pic>
      <p:sp>
        <p:nvSpPr>
          <p:cNvPr id="14" name="正方形/長方形 13">
            <a:extLst>
              <a:ext uri="{FF2B5EF4-FFF2-40B4-BE49-F238E27FC236}">
                <a16:creationId xmlns:a16="http://schemas.microsoft.com/office/drawing/2014/main" id="{F47914A3-2A52-DE1E-5C8F-C6901E55B625}"/>
              </a:ext>
            </a:extLst>
          </p:cNvPr>
          <p:cNvSpPr/>
          <p:nvPr/>
        </p:nvSpPr>
        <p:spPr>
          <a:xfrm>
            <a:off x="2191528" y="3679902"/>
            <a:ext cx="915794"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6A3C314-778D-4C1C-0F39-F71428678D29}"/>
              </a:ext>
            </a:extLst>
          </p:cNvPr>
          <p:cNvSpPr/>
          <p:nvPr/>
        </p:nvSpPr>
        <p:spPr>
          <a:xfrm>
            <a:off x="6802017" y="2754351"/>
            <a:ext cx="4645076" cy="9255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5225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54D21-8D5E-7A66-F1B6-02BAEA82174A}"/>
              </a:ext>
            </a:extLst>
          </p:cNvPr>
          <p:cNvSpPr>
            <a:spLocks noGrp="1"/>
          </p:cNvSpPr>
          <p:nvPr>
            <p:ph type="title"/>
          </p:nvPr>
        </p:nvSpPr>
        <p:spPr>
          <a:xfrm>
            <a:off x="40435" y="764375"/>
            <a:ext cx="12151567" cy="1293028"/>
          </a:xfrm>
        </p:spPr>
        <p:txBody>
          <a:bodyPr>
            <a:normAutofit/>
          </a:bodyPr>
          <a:lstStyle/>
          <a:p>
            <a:pPr algn="ctr"/>
            <a:r>
              <a:rPr lang="ja-JP" altLang="en-US" sz="4400"/>
              <a:t>それぞれの特徴の検出結果</a:t>
            </a:r>
          </a:p>
        </p:txBody>
      </p:sp>
      <p:pic>
        <p:nvPicPr>
          <p:cNvPr id="4" name="コンテンツ プレースホルダー 3">
            <a:extLst>
              <a:ext uri="{FF2B5EF4-FFF2-40B4-BE49-F238E27FC236}">
                <a16:creationId xmlns:a16="http://schemas.microsoft.com/office/drawing/2014/main" id="{01ABD387-E887-A61D-3CE1-46EEC5DC98E7}"/>
              </a:ext>
            </a:extLst>
          </p:cNvPr>
          <p:cNvPicPr>
            <a:picLocks noGrp="1" noChangeAspect="1"/>
          </p:cNvPicPr>
          <p:nvPr>
            <p:ph idx="1"/>
          </p:nvPr>
        </p:nvPicPr>
        <p:blipFill>
          <a:blip r:embed="rId3"/>
          <a:stretch>
            <a:fillRect/>
          </a:stretch>
        </p:blipFill>
        <p:spPr>
          <a:xfrm>
            <a:off x="7416000" y="1728612"/>
            <a:ext cx="4608000" cy="2304000"/>
          </a:xfrm>
          <a:prstGeom prst="rect">
            <a:avLst/>
          </a:prstGeom>
        </p:spPr>
      </p:pic>
      <p:pic>
        <p:nvPicPr>
          <p:cNvPr id="5" name="コンテンツ プレースホルダー 3">
            <a:extLst>
              <a:ext uri="{FF2B5EF4-FFF2-40B4-BE49-F238E27FC236}">
                <a16:creationId xmlns:a16="http://schemas.microsoft.com/office/drawing/2014/main" id="{1D061DC6-707C-2D47-AAD5-F9E2079C57E9}"/>
              </a:ext>
            </a:extLst>
          </p:cNvPr>
          <p:cNvPicPr>
            <a:picLocks noChangeAspect="1"/>
          </p:cNvPicPr>
          <p:nvPr/>
        </p:nvPicPr>
        <p:blipFill>
          <a:blip r:embed="rId4"/>
          <a:stretch>
            <a:fillRect/>
          </a:stretch>
        </p:blipFill>
        <p:spPr>
          <a:xfrm>
            <a:off x="3776218" y="4479900"/>
            <a:ext cx="4608000" cy="2304000"/>
          </a:xfrm>
          <a:prstGeom prst="rect">
            <a:avLst/>
          </a:prstGeom>
        </p:spPr>
      </p:pic>
      <p:pic>
        <p:nvPicPr>
          <p:cNvPr id="6" name="コンテンツ プレースホルダー 3" descr="少し, カラフル, 女の子, 若い が含まれている画像&#10;&#10;自動的に生成された説明">
            <a:extLst>
              <a:ext uri="{FF2B5EF4-FFF2-40B4-BE49-F238E27FC236}">
                <a16:creationId xmlns:a16="http://schemas.microsoft.com/office/drawing/2014/main" id="{7296E846-F4AB-490E-1B56-E712481E9ABA}"/>
              </a:ext>
            </a:extLst>
          </p:cNvPr>
          <p:cNvPicPr>
            <a:picLocks noChangeAspect="1"/>
          </p:cNvPicPr>
          <p:nvPr/>
        </p:nvPicPr>
        <p:blipFill>
          <a:blip r:embed="rId5"/>
          <a:stretch>
            <a:fillRect/>
          </a:stretch>
        </p:blipFill>
        <p:spPr>
          <a:xfrm>
            <a:off x="134720" y="1742433"/>
            <a:ext cx="4608000" cy="2304000"/>
          </a:xfrm>
          <a:prstGeom prst="rect">
            <a:avLst/>
          </a:prstGeom>
        </p:spPr>
      </p:pic>
      <p:sp>
        <p:nvSpPr>
          <p:cNvPr id="8" name="テキスト ボックス 7">
            <a:extLst>
              <a:ext uri="{FF2B5EF4-FFF2-40B4-BE49-F238E27FC236}">
                <a16:creationId xmlns:a16="http://schemas.microsoft.com/office/drawing/2014/main" id="{B640FACE-A0EF-EEFE-12BD-55AC72D84D1C}"/>
              </a:ext>
            </a:extLst>
          </p:cNvPr>
          <p:cNvSpPr txBox="1"/>
          <p:nvPr/>
        </p:nvSpPr>
        <p:spPr>
          <a:xfrm>
            <a:off x="40433" y="4059410"/>
            <a:ext cx="12016848" cy="523220"/>
          </a:xfrm>
          <a:prstGeom prst="rect">
            <a:avLst/>
          </a:prstGeom>
          <a:noFill/>
        </p:spPr>
        <p:txBody>
          <a:bodyPr wrap="square" rtlCol="0">
            <a:spAutoFit/>
          </a:bodyPr>
          <a:lstStyle/>
          <a:p>
            <a:pPr algn="ctr"/>
            <a:r>
              <a:rPr kumimoji="1" lang="en-US" altLang="ja-JP" sz="2800" dirty="0">
                <a:latin typeface="Yu Gothic" panose="020B0400000000000000" pitchFamily="34" charset="-128"/>
                <a:ea typeface="Yu Gothic" panose="020B0400000000000000" pitchFamily="34" charset="-128"/>
              </a:rPr>
              <a:t>    AKAZE</a:t>
            </a:r>
            <a:r>
              <a:rPr kumimoji="1" lang="ja-JP" altLang="en-US" sz="2800">
                <a:latin typeface="Yu Gothic" panose="020B0400000000000000" pitchFamily="34" charset="-128"/>
                <a:ea typeface="Yu Gothic" panose="020B0400000000000000" pitchFamily="34" charset="-128"/>
              </a:rPr>
              <a:t>特徴　　　　</a:t>
            </a:r>
            <a:r>
              <a:rPr kumimoji="1" lang="en-US" altLang="ja-JP" sz="2800" dirty="0">
                <a:latin typeface="Yu Gothic" panose="020B0400000000000000" pitchFamily="34" charset="-128"/>
                <a:ea typeface="Yu Gothic" panose="020B0400000000000000" pitchFamily="34" charset="-128"/>
              </a:rPr>
              <a:t>    ORB</a:t>
            </a:r>
            <a:r>
              <a:rPr kumimoji="1" lang="ja-JP" altLang="en-US" sz="2800">
                <a:latin typeface="Yu Gothic" panose="020B0400000000000000" pitchFamily="34" charset="-128"/>
                <a:ea typeface="Yu Gothic" panose="020B0400000000000000" pitchFamily="34" charset="-128"/>
              </a:rPr>
              <a:t>特徴</a:t>
            </a:r>
            <a:r>
              <a:rPr kumimoji="1" lang="en-US" altLang="ja-JP" sz="2800" dirty="0">
                <a:latin typeface="Yu Gothic" panose="020B0400000000000000" pitchFamily="34" charset="-128"/>
                <a:ea typeface="Yu Gothic" panose="020B0400000000000000" pitchFamily="34" charset="-128"/>
              </a:rPr>
              <a:t>                </a:t>
            </a:r>
            <a:r>
              <a:rPr kumimoji="1" lang="ja-JP" altLang="en-US" sz="2800">
                <a:latin typeface="Yu Gothic" panose="020B0400000000000000" pitchFamily="34" charset="-128"/>
                <a:ea typeface="Yu Gothic" panose="020B0400000000000000" pitchFamily="34" charset="-128"/>
              </a:rPr>
              <a:t>　</a:t>
            </a:r>
            <a:r>
              <a:rPr kumimoji="1" lang="en-US" altLang="ja-JP" sz="2800" dirty="0">
                <a:latin typeface="Yu Gothic" panose="020B0400000000000000" pitchFamily="34" charset="-128"/>
                <a:ea typeface="Yu Gothic" panose="020B0400000000000000" pitchFamily="34" charset="-128"/>
              </a:rPr>
              <a:t>  BRISK</a:t>
            </a:r>
            <a:r>
              <a:rPr kumimoji="1" lang="ja-JP" altLang="en-US" sz="2800">
                <a:latin typeface="Yu Gothic" panose="020B0400000000000000" pitchFamily="34" charset="-128"/>
                <a:ea typeface="Yu Gothic" panose="020B0400000000000000" pitchFamily="34" charset="-128"/>
              </a:rPr>
              <a:t>特徴</a:t>
            </a:r>
          </a:p>
        </p:txBody>
      </p:sp>
      <p:sp>
        <p:nvSpPr>
          <p:cNvPr id="11" name="スライド番号プレースホルダー 4">
            <a:extLst>
              <a:ext uri="{FF2B5EF4-FFF2-40B4-BE49-F238E27FC236}">
                <a16:creationId xmlns:a16="http://schemas.microsoft.com/office/drawing/2014/main" id="{32D042B7-D6F1-6FD2-175F-CE01D2E839C2}"/>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13</a:t>
            </a:fld>
            <a:endParaRPr kumimoji="1" lang="ja-JP" altLang="en-US" sz="2800">
              <a:solidFill>
                <a:schemeClr val="tx1"/>
              </a:solidFill>
            </a:endParaRPr>
          </a:p>
        </p:txBody>
      </p:sp>
    </p:spTree>
    <p:extLst>
      <p:ext uri="{BB962C8B-B14F-4D97-AF65-F5344CB8AC3E}">
        <p14:creationId xmlns:p14="http://schemas.microsoft.com/office/powerpoint/2010/main" val="300851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C37A9B-7515-3181-4758-4ED55C6ED8CD}"/>
              </a:ext>
            </a:extLst>
          </p:cNvPr>
          <p:cNvSpPr>
            <a:spLocks noGrp="1"/>
          </p:cNvSpPr>
          <p:nvPr>
            <p:ph type="title"/>
          </p:nvPr>
        </p:nvSpPr>
        <p:spPr>
          <a:xfrm>
            <a:off x="0" y="764375"/>
            <a:ext cx="12192000" cy="1293028"/>
          </a:xfrm>
        </p:spPr>
        <p:txBody>
          <a:bodyPr>
            <a:normAutofit/>
          </a:bodyPr>
          <a:lstStyle/>
          <a:p>
            <a:pPr algn="ctr"/>
            <a:r>
              <a:rPr lang="ja-JP" altLang="en-US" sz="4400"/>
              <a:t>検出した特徴の情報</a:t>
            </a:r>
          </a:p>
        </p:txBody>
      </p:sp>
      <p:graphicFrame>
        <p:nvGraphicFramePr>
          <p:cNvPr id="4" name="コンテンツ プレースホルダー 3">
            <a:extLst>
              <a:ext uri="{FF2B5EF4-FFF2-40B4-BE49-F238E27FC236}">
                <a16:creationId xmlns:a16="http://schemas.microsoft.com/office/drawing/2014/main" id="{90D30F29-325A-AD81-6D82-93B937F75895}"/>
              </a:ext>
            </a:extLst>
          </p:cNvPr>
          <p:cNvGraphicFramePr>
            <a:graphicFrameLocks noGrp="1"/>
          </p:cNvGraphicFramePr>
          <p:nvPr>
            <p:ph idx="1"/>
            <p:extLst>
              <p:ext uri="{D42A27DB-BD31-4B8C-83A1-F6EECF244321}">
                <p14:modId xmlns:p14="http://schemas.microsoft.com/office/powerpoint/2010/main" val="2099893793"/>
              </p:ext>
            </p:extLst>
          </p:nvPr>
        </p:nvGraphicFramePr>
        <p:xfrm>
          <a:off x="895740" y="2332653"/>
          <a:ext cx="10610461" cy="3789477"/>
        </p:xfrm>
        <a:graphic>
          <a:graphicData uri="http://schemas.openxmlformats.org/drawingml/2006/table">
            <a:tbl>
              <a:tblPr firstRow="1" firstCol="1" bandRow="1">
                <a:tableStyleId>{2D5ABB26-0587-4C30-8999-92F81FD0307C}</a:tableStyleId>
              </a:tblPr>
              <a:tblGrid>
                <a:gridCol w="2121848">
                  <a:extLst>
                    <a:ext uri="{9D8B030D-6E8A-4147-A177-3AD203B41FA5}">
                      <a16:colId xmlns:a16="http://schemas.microsoft.com/office/drawing/2014/main" val="2861930741"/>
                    </a:ext>
                  </a:extLst>
                </a:gridCol>
                <a:gridCol w="2121848">
                  <a:extLst>
                    <a:ext uri="{9D8B030D-6E8A-4147-A177-3AD203B41FA5}">
                      <a16:colId xmlns:a16="http://schemas.microsoft.com/office/drawing/2014/main" val="829281520"/>
                    </a:ext>
                  </a:extLst>
                </a:gridCol>
                <a:gridCol w="2121848">
                  <a:extLst>
                    <a:ext uri="{9D8B030D-6E8A-4147-A177-3AD203B41FA5}">
                      <a16:colId xmlns:a16="http://schemas.microsoft.com/office/drawing/2014/main" val="166086695"/>
                    </a:ext>
                  </a:extLst>
                </a:gridCol>
                <a:gridCol w="2121848">
                  <a:extLst>
                    <a:ext uri="{9D8B030D-6E8A-4147-A177-3AD203B41FA5}">
                      <a16:colId xmlns:a16="http://schemas.microsoft.com/office/drawing/2014/main" val="2967175673"/>
                    </a:ext>
                  </a:extLst>
                </a:gridCol>
                <a:gridCol w="2123069">
                  <a:extLst>
                    <a:ext uri="{9D8B030D-6E8A-4147-A177-3AD203B41FA5}">
                      <a16:colId xmlns:a16="http://schemas.microsoft.com/office/drawing/2014/main" val="3555084170"/>
                    </a:ext>
                  </a:extLst>
                </a:gridCol>
              </a:tblGrid>
              <a:tr h="1706880">
                <a:tc>
                  <a:txBody>
                    <a:bodyPr/>
                    <a:lstStyle/>
                    <a:p>
                      <a:pPr algn="l"/>
                      <a:r>
                        <a:rPr lang="en-US" sz="2800" b="0" kern="100" dirty="0">
                          <a:effectLst/>
                        </a:rPr>
                        <a:t> </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altLang="en-US" sz="2800" b="0" i="0" kern="100">
                          <a:effectLst/>
                          <a:latin typeface="Yu Gothic" panose="020B0400000000000000" pitchFamily="34" charset="-128"/>
                          <a:ea typeface="Yu Gothic" panose="020B0400000000000000" pitchFamily="34" charset="-128"/>
                        </a:rPr>
                        <a:t>左</a:t>
                      </a:r>
                      <a:r>
                        <a:rPr lang="ja-JP" sz="2800" b="0" i="0" kern="100">
                          <a:effectLst/>
                          <a:latin typeface="Yu Gothic" panose="020B0400000000000000" pitchFamily="34" charset="-128"/>
                          <a:ea typeface="Yu Gothic" panose="020B0400000000000000" pitchFamily="34" charset="-128"/>
                        </a:rPr>
                        <a:t>の</a:t>
                      </a:r>
                      <a:r>
                        <a:rPr lang="ja-JP" altLang="en-US" sz="2800" b="0" i="0" kern="100">
                          <a:effectLst/>
                          <a:latin typeface="Yu Gothic" panose="020B0400000000000000" pitchFamily="34" charset="-128"/>
                          <a:ea typeface="Yu Gothic" panose="020B0400000000000000" pitchFamily="34" charset="-128"/>
                        </a:rPr>
                        <a:t>画像の</a:t>
                      </a:r>
                      <a:endParaRPr lang="ja-JP" sz="2800" b="0" i="0" kern="100">
                        <a:effectLst/>
                        <a:latin typeface="Yu Gothic" panose="020B0400000000000000" pitchFamily="34" charset="-128"/>
                        <a:ea typeface="Yu Gothic" panose="020B0400000000000000" pitchFamily="34" charset="-128"/>
                      </a:endParaRPr>
                    </a:p>
                    <a:p>
                      <a:pPr algn="l"/>
                      <a:r>
                        <a:rPr lang="ja-JP" sz="2800" b="0" i="0" kern="100">
                          <a:effectLst/>
                          <a:latin typeface="Yu Gothic" panose="020B0400000000000000" pitchFamily="34" charset="-128"/>
                          <a:ea typeface="Yu Gothic" panose="020B0400000000000000" pitchFamily="34" charset="-128"/>
                        </a:rPr>
                        <a:t>特徴点の個数</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altLang="en-US" sz="2800" b="0" i="0" kern="100">
                          <a:effectLst/>
                          <a:latin typeface="Yu Gothic" panose="020B0400000000000000" pitchFamily="34" charset="-128"/>
                          <a:ea typeface="Yu Gothic" panose="020B0400000000000000" pitchFamily="34" charset="-128"/>
                        </a:rPr>
                        <a:t>右</a:t>
                      </a:r>
                      <a:r>
                        <a:rPr lang="ja-JP" sz="2800" b="0" i="0" kern="100">
                          <a:effectLst/>
                          <a:latin typeface="Yu Gothic" panose="020B0400000000000000" pitchFamily="34" charset="-128"/>
                          <a:ea typeface="Yu Gothic" panose="020B0400000000000000" pitchFamily="34" charset="-128"/>
                        </a:rPr>
                        <a:t>の</a:t>
                      </a:r>
                      <a:r>
                        <a:rPr lang="ja-JP" altLang="en-US" sz="2800" b="0" i="0" kern="100">
                          <a:effectLst/>
                          <a:latin typeface="Yu Gothic" panose="020B0400000000000000" pitchFamily="34" charset="-128"/>
                          <a:ea typeface="Yu Gothic" panose="020B0400000000000000" pitchFamily="34" charset="-128"/>
                        </a:rPr>
                        <a:t>画像の</a:t>
                      </a:r>
                      <a:endParaRPr lang="ja-JP" sz="2800" b="0" i="0" kern="100">
                        <a:effectLst/>
                        <a:latin typeface="Yu Gothic" panose="020B0400000000000000" pitchFamily="34" charset="-128"/>
                        <a:ea typeface="Yu Gothic" panose="020B0400000000000000" pitchFamily="34" charset="-128"/>
                      </a:endParaRPr>
                    </a:p>
                    <a:p>
                      <a:pPr algn="l"/>
                      <a:r>
                        <a:rPr lang="ja-JP" sz="2800" b="0" i="0" kern="100">
                          <a:effectLst/>
                          <a:latin typeface="Yu Gothic" panose="020B0400000000000000" pitchFamily="34" charset="-128"/>
                          <a:ea typeface="Yu Gothic" panose="020B0400000000000000" pitchFamily="34" charset="-128"/>
                        </a:rPr>
                        <a:t>特徴点の個数</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マッチングした個数</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ハミング距離</a:t>
                      </a:r>
                      <a:r>
                        <a:rPr lang="en-US" altLang="ja-JP" sz="2800" b="0" i="0" kern="100" dirty="0">
                          <a:effectLst/>
                          <a:latin typeface="Yu Gothic" panose="020B0400000000000000" pitchFamily="34" charset="-128"/>
                          <a:ea typeface="Yu Gothic" panose="020B0400000000000000" pitchFamily="34" charset="-128"/>
                          <a:cs typeface="+mn-cs"/>
                        </a:rPr>
                        <a:t>(</a:t>
                      </a:r>
                      <a:r>
                        <a:rPr lang="ja-JP" altLang="en-US" sz="2800" b="0" i="0" kern="100">
                          <a:effectLst/>
                          <a:latin typeface="Yu Gothic" panose="020B0400000000000000" pitchFamily="34" charset="-128"/>
                          <a:ea typeface="Yu Gothic" panose="020B0400000000000000" pitchFamily="34" charset="-128"/>
                          <a:cs typeface="Times New Roman" panose="02020603050405020304" pitchFamily="18" charset="0"/>
                        </a:rPr>
                        <a:t>特徴点マッチングの値</a:t>
                      </a:r>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2169119"/>
                  </a:ext>
                </a:extLst>
              </a:tr>
              <a:tr h="694199">
                <a:tc>
                  <a:txBody>
                    <a:bodyPr/>
                    <a:lstStyle/>
                    <a:p>
                      <a:pPr algn="l"/>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AKAZE</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a:effectLst/>
                          <a:latin typeface="Yu Gothic" panose="020B0400000000000000" pitchFamily="34" charset="-128"/>
                          <a:ea typeface="Yu Gothic" panose="020B0400000000000000" pitchFamily="34" charset="-128"/>
                        </a:rPr>
                        <a:t>133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a:effectLst/>
                          <a:latin typeface="Yu Gothic" panose="020B0400000000000000" pitchFamily="34" charset="-128"/>
                          <a:ea typeface="Yu Gothic" panose="020B0400000000000000" pitchFamily="34" charset="-128"/>
                        </a:rPr>
                        <a:t>63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29</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116.66</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184994"/>
                  </a:ext>
                </a:extLst>
              </a:tr>
              <a:tr h="694199">
                <a:tc>
                  <a:txBody>
                    <a:bodyPr/>
                    <a:lstStyle/>
                    <a:p>
                      <a:pPr algn="l"/>
                      <a:r>
                        <a:rPr lang="en-US" altLang="ja-JP" sz="2800" b="0" i="0" kern="100" dirty="0">
                          <a:effectLst/>
                          <a:latin typeface="Yu Gothic" panose="020B0400000000000000" pitchFamily="34" charset="-128"/>
                          <a:ea typeface="Yu Gothic" panose="020B0400000000000000" pitchFamily="34" charset="-128"/>
                        </a:rPr>
                        <a:t>ORB</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a:effectLst/>
                          <a:latin typeface="Yu Gothic" panose="020B0400000000000000" pitchFamily="34" charset="-128"/>
                          <a:ea typeface="Yu Gothic" panose="020B0400000000000000" pitchFamily="34" charset="-128"/>
                        </a:rPr>
                        <a:t>391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a:effectLst/>
                          <a:latin typeface="Yu Gothic" panose="020B0400000000000000" pitchFamily="34" charset="-128"/>
                          <a:ea typeface="Yu Gothic" panose="020B0400000000000000" pitchFamily="34" charset="-128"/>
                        </a:rPr>
                        <a:t>377</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a:effectLst/>
                          <a:latin typeface="Yu Gothic" panose="020B0400000000000000" pitchFamily="34" charset="-128"/>
                          <a:ea typeface="Yu Gothic" panose="020B0400000000000000" pitchFamily="34" charset="-128"/>
                        </a:rPr>
                        <a:t>93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59.35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8671056"/>
                  </a:ext>
                </a:extLst>
              </a:tr>
              <a:tr h="694199">
                <a:tc>
                  <a:txBody>
                    <a:bodyPr/>
                    <a:lstStyle/>
                    <a:p>
                      <a:pPr algn="l"/>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BRISK</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a:effectLst/>
                          <a:latin typeface="Yu Gothic" panose="020B0400000000000000" pitchFamily="34" charset="-128"/>
                          <a:ea typeface="Yu Gothic" panose="020B0400000000000000" pitchFamily="34" charset="-128"/>
                        </a:rPr>
                        <a:t>453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a:effectLst/>
                          <a:latin typeface="Yu Gothic" panose="020B0400000000000000" pitchFamily="34" charset="-128"/>
                          <a:ea typeface="Yu Gothic" panose="020B0400000000000000" pitchFamily="34" charset="-128"/>
                        </a:rPr>
                        <a:t>645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157</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129.15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39117769"/>
                  </a:ext>
                </a:extLst>
              </a:tr>
            </a:tbl>
          </a:graphicData>
        </a:graphic>
      </p:graphicFrame>
      <p:sp>
        <p:nvSpPr>
          <p:cNvPr id="6" name="スライド番号プレースホルダー 4">
            <a:extLst>
              <a:ext uri="{FF2B5EF4-FFF2-40B4-BE49-F238E27FC236}">
                <a16:creationId xmlns:a16="http://schemas.microsoft.com/office/drawing/2014/main" id="{75C45E6A-CEC9-EE67-7DED-5D844575F68C}"/>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14</a:t>
            </a:fld>
            <a:endParaRPr kumimoji="1" lang="ja-JP" altLang="en-US" sz="2800">
              <a:solidFill>
                <a:schemeClr val="tx1"/>
              </a:solidFill>
            </a:endParaRPr>
          </a:p>
        </p:txBody>
      </p:sp>
    </p:spTree>
    <p:extLst>
      <p:ext uri="{BB962C8B-B14F-4D97-AF65-F5344CB8AC3E}">
        <p14:creationId xmlns:p14="http://schemas.microsoft.com/office/powerpoint/2010/main" val="9729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24A350-833A-0690-21F3-D4CF296CBD47}"/>
              </a:ext>
            </a:extLst>
          </p:cNvPr>
          <p:cNvSpPr>
            <a:spLocks noGrp="1"/>
          </p:cNvSpPr>
          <p:nvPr>
            <p:ph type="title"/>
          </p:nvPr>
        </p:nvSpPr>
        <p:spPr>
          <a:xfrm>
            <a:off x="1418253" y="453684"/>
            <a:ext cx="10773747" cy="1293028"/>
          </a:xfrm>
        </p:spPr>
        <p:txBody>
          <a:bodyPr/>
          <a:lstStyle/>
          <a:p>
            <a:pPr algn="ctr"/>
            <a:r>
              <a:rPr kumimoji="1" lang="ja-JP" altLang="en-US">
                <a:latin typeface="+mj-ea"/>
              </a:rPr>
              <a:t>それぞれの特徴の結果</a:t>
            </a:r>
          </a:p>
        </p:txBody>
      </p:sp>
      <p:pic>
        <p:nvPicPr>
          <p:cNvPr id="4" name="図 3" descr="テーブル が含まれている画像&#10;&#10;自動的に生成された説明">
            <a:extLst>
              <a:ext uri="{FF2B5EF4-FFF2-40B4-BE49-F238E27FC236}">
                <a16:creationId xmlns:a16="http://schemas.microsoft.com/office/drawing/2014/main" id="{BE038D39-A639-75D4-9B67-2B03FC1A50EC}"/>
              </a:ext>
            </a:extLst>
          </p:cNvPr>
          <p:cNvPicPr>
            <a:picLocks noChangeAspect="1"/>
          </p:cNvPicPr>
          <p:nvPr/>
        </p:nvPicPr>
        <p:blipFill>
          <a:blip r:embed="rId3"/>
          <a:stretch>
            <a:fillRect/>
          </a:stretch>
        </p:blipFill>
        <p:spPr>
          <a:xfrm>
            <a:off x="236627" y="1376704"/>
            <a:ext cx="4500000" cy="2700000"/>
          </a:xfrm>
          <a:prstGeom prst="rect">
            <a:avLst/>
          </a:prstGeom>
        </p:spPr>
      </p:pic>
      <p:pic>
        <p:nvPicPr>
          <p:cNvPr id="9" name="コンテンツ プレースホルダー 4" descr="アプリケーション&#10;&#10;中程度の精度で自動的に生成された説明">
            <a:extLst>
              <a:ext uri="{FF2B5EF4-FFF2-40B4-BE49-F238E27FC236}">
                <a16:creationId xmlns:a16="http://schemas.microsoft.com/office/drawing/2014/main" id="{388D3E30-AD5A-0A69-7780-45FD16A89E3D}"/>
              </a:ext>
            </a:extLst>
          </p:cNvPr>
          <p:cNvPicPr>
            <a:picLocks noChangeAspect="1"/>
          </p:cNvPicPr>
          <p:nvPr/>
        </p:nvPicPr>
        <p:blipFill>
          <a:blip r:embed="rId4"/>
          <a:stretch>
            <a:fillRect/>
          </a:stretch>
        </p:blipFill>
        <p:spPr>
          <a:xfrm>
            <a:off x="7670568" y="2891100"/>
            <a:ext cx="4500000" cy="2700000"/>
          </a:xfrm>
          <a:prstGeom prst="rect">
            <a:avLst/>
          </a:prstGeom>
        </p:spPr>
      </p:pic>
      <p:pic>
        <p:nvPicPr>
          <p:cNvPr id="11" name="図 10" descr="グラフィカル ユーザー インターフェイス, アプリケーション, テーブル, Excel&#10;&#10;自動的に生成された説明">
            <a:extLst>
              <a:ext uri="{FF2B5EF4-FFF2-40B4-BE49-F238E27FC236}">
                <a16:creationId xmlns:a16="http://schemas.microsoft.com/office/drawing/2014/main" id="{51268A56-AF95-3EB1-043E-F0E75130F461}"/>
              </a:ext>
            </a:extLst>
          </p:cNvPr>
          <p:cNvPicPr>
            <a:picLocks noChangeAspect="1"/>
          </p:cNvPicPr>
          <p:nvPr/>
        </p:nvPicPr>
        <p:blipFill>
          <a:blip r:embed="rId5"/>
          <a:stretch>
            <a:fillRect/>
          </a:stretch>
        </p:blipFill>
        <p:spPr>
          <a:xfrm>
            <a:off x="236627" y="4124347"/>
            <a:ext cx="4500000" cy="2700000"/>
          </a:xfrm>
          <a:prstGeom prst="rect">
            <a:avLst/>
          </a:prstGeom>
        </p:spPr>
      </p:pic>
      <p:sp>
        <p:nvSpPr>
          <p:cNvPr id="14" name="テキスト ボックス 13">
            <a:extLst>
              <a:ext uri="{FF2B5EF4-FFF2-40B4-BE49-F238E27FC236}">
                <a16:creationId xmlns:a16="http://schemas.microsoft.com/office/drawing/2014/main" id="{BC227478-8AEA-6229-7F51-FB7F91722334}"/>
              </a:ext>
            </a:extLst>
          </p:cNvPr>
          <p:cNvSpPr txBox="1"/>
          <p:nvPr/>
        </p:nvSpPr>
        <p:spPr>
          <a:xfrm>
            <a:off x="4625830" y="2459927"/>
            <a:ext cx="2419252" cy="523220"/>
          </a:xfrm>
          <a:prstGeom prst="rect">
            <a:avLst/>
          </a:prstGeom>
          <a:noFill/>
        </p:spPr>
        <p:txBody>
          <a:bodyPr wrap="none" rtlCol="0">
            <a:spAutoFit/>
          </a:bodyPr>
          <a:lstStyle/>
          <a:p>
            <a:r>
              <a:rPr kumimoji="1" lang="ja-JP" altLang="en-US" sz="2800">
                <a:latin typeface="Yu Gothic" panose="020B0400000000000000" pitchFamily="34" charset="-128"/>
                <a:ea typeface="Yu Gothic" panose="020B0400000000000000" pitchFamily="34" charset="-128"/>
              </a:rPr>
              <a:t>←</a:t>
            </a:r>
            <a:r>
              <a:rPr kumimoji="1" lang="en-US" altLang="ja-JP" sz="2800" dirty="0">
                <a:latin typeface="Yu Gothic" panose="020B0400000000000000" pitchFamily="34" charset="-128"/>
                <a:ea typeface="Yu Gothic" panose="020B0400000000000000" pitchFamily="34" charset="-128"/>
              </a:rPr>
              <a:t>AKAZE</a:t>
            </a:r>
            <a:r>
              <a:rPr kumimoji="1" lang="ja-JP" altLang="en-US" sz="2800">
                <a:latin typeface="Yu Gothic" panose="020B0400000000000000" pitchFamily="34" charset="-128"/>
                <a:ea typeface="Yu Gothic" panose="020B0400000000000000" pitchFamily="34" charset="-128"/>
              </a:rPr>
              <a:t>特徴</a:t>
            </a:r>
          </a:p>
        </p:txBody>
      </p:sp>
      <p:sp>
        <p:nvSpPr>
          <p:cNvPr id="15" name="テキスト ボックス 14">
            <a:extLst>
              <a:ext uri="{FF2B5EF4-FFF2-40B4-BE49-F238E27FC236}">
                <a16:creationId xmlns:a16="http://schemas.microsoft.com/office/drawing/2014/main" id="{68A0A0FF-C70F-315D-C69B-C1FC1E24F237}"/>
              </a:ext>
            </a:extLst>
          </p:cNvPr>
          <p:cNvSpPr txBox="1"/>
          <p:nvPr/>
        </p:nvSpPr>
        <p:spPr>
          <a:xfrm>
            <a:off x="4720406" y="5176928"/>
            <a:ext cx="2324675" cy="523220"/>
          </a:xfrm>
          <a:prstGeom prst="rect">
            <a:avLst/>
          </a:prstGeom>
          <a:noFill/>
        </p:spPr>
        <p:txBody>
          <a:bodyPr wrap="none" rtlCol="0">
            <a:spAutoFit/>
          </a:bodyPr>
          <a:lstStyle/>
          <a:p>
            <a:r>
              <a:rPr kumimoji="1" lang="ja-JP" altLang="en-US" sz="2800">
                <a:latin typeface="Yu Gothic" panose="020B0400000000000000" pitchFamily="34" charset="-128"/>
                <a:ea typeface="Yu Gothic" panose="020B0400000000000000" pitchFamily="34" charset="-128"/>
              </a:rPr>
              <a:t>←</a:t>
            </a:r>
            <a:r>
              <a:rPr kumimoji="1" lang="en-US" altLang="ja-JP" sz="2800" dirty="0">
                <a:latin typeface="Yu Gothic" panose="020B0400000000000000" pitchFamily="34" charset="-128"/>
                <a:ea typeface="Yu Gothic" panose="020B0400000000000000" pitchFamily="34" charset="-128"/>
              </a:rPr>
              <a:t>BRISK</a:t>
            </a:r>
            <a:r>
              <a:rPr kumimoji="1" lang="ja-JP" altLang="en-US" sz="2800">
                <a:latin typeface="Yu Gothic" panose="020B0400000000000000" pitchFamily="34" charset="-128"/>
                <a:ea typeface="Yu Gothic" panose="020B0400000000000000" pitchFamily="34" charset="-128"/>
              </a:rPr>
              <a:t>特徴</a:t>
            </a:r>
          </a:p>
        </p:txBody>
      </p:sp>
      <p:sp>
        <p:nvSpPr>
          <p:cNvPr id="16" name="テキスト ボックス 15">
            <a:extLst>
              <a:ext uri="{FF2B5EF4-FFF2-40B4-BE49-F238E27FC236}">
                <a16:creationId xmlns:a16="http://schemas.microsoft.com/office/drawing/2014/main" id="{359F899F-9306-337E-4F86-EE8D0344A08E}"/>
              </a:ext>
            </a:extLst>
          </p:cNvPr>
          <p:cNvSpPr txBox="1"/>
          <p:nvPr/>
        </p:nvSpPr>
        <p:spPr>
          <a:xfrm>
            <a:off x="5702459" y="3868793"/>
            <a:ext cx="2008883" cy="523220"/>
          </a:xfrm>
          <a:prstGeom prst="rect">
            <a:avLst/>
          </a:prstGeom>
          <a:noFill/>
        </p:spPr>
        <p:txBody>
          <a:bodyPr wrap="none" rtlCol="0">
            <a:spAutoFit/>
          </a:bodyPr>
          <a:lstStyle/>
          <a:p>
            <a:r>
              <a:rPr kumimoji="1" lang="en-US" altLang="ja-JP" sz="2800" dirty="0">
                <a:latin typeface="Yu Gothic" panose="020B0400000000000000" pitchFamily="34" charset="-128"/>
                <a:ea typeface="Yu Gothic" panose="020B0400000000000000" pitchFamily="34" charset="-128"/>
              </a:rPr>
              <a:t>ORB</a:t>
            </a:r>
            <a:r>
              <a:rPr kumimoji="1" lang="ja-JP" altLang="en-US" sz="2800">
                <a:latin typeface="Yu Gothic" panose="020B0400000000000000" pitchFamily="34" charset="-128"/>
                <a:ea typeface="Yu Gothic" panose="020B0400000000000000" pitchFamily="34" charset="-128"/>
              </a:rPr>
              <a:t>特徴→</a:t>
            </a:r>
          </a:p>
        </p:txBody>
      </p:sp>
      <p:sp>
        <p:nvSpPr>
          <p:cNvPr id="17" name="正方形/長方形 16">
            <a:extLst>
              <a:ext uri="{FF2B5EF4-FFF2-40B4-BE49-F238E27FC236}">
                <a16:creationId xmlns:a16="http://schemas.microsoft.com/office/drawing/2014/main" id="{80430460-75A8-31BA-4745-0221E4D9A34A}"/>
              </a:ext>
            </a:extLst>
          </p:cNvPr>
          <p:cNvSpPr/>
          <p:nvPr/>
        </p:nvSpPr>
        <p:spPr>
          <a:xfrm>
            <a:off x="388967" y="6399031"/>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CEA0BD0-8239-C89A-D7D9-82672779E584}"/>
              </a:ext>
            </a:extLst>
          </p:cNvPr>
          <p:cNvSpPr/>
          <p:nvPr/>
        </p:nvSpPr>
        <p:spPr>
          <a:xfrm>
            <a:off x="1260161" y="6408655"/>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02EBDA7-2226-BF52-952B-D114B2D5536B}"/>
              </a:ext>
            </a:extLst>
          </p:cNvPr>
          <p:cNvSpPr/>
          <p:nvPr/>
        </p:nvSpPr>
        <p:spPr>
          <a:xfrm>
            <a:off x="2117811" y="6408655"/>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1E3A087-C121-3A52-7DF9-AEE36EA6EBD1}"/>
              </a:ext>
            </a:extLst>
          </p:cNvPr>
          <p:cNvSpPr/>
          <p:nvPr/>
        </p:nvSpPr>
        <p:spPr>
          <a:xfrm>
            <a:off x="1700799" y="6411210"/>
            <a:ext cx="415937" cy="414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1B31F1A5-16B9-950C-0BBE-BB809A8AEE57}"/>
              </a:ext>
            </a:extLst>
          </p:cNvPr>
          <p:cNvSpPr/>
          <p:nvPr/>
        </p:nvSpPr>
        <p:spPr>
          <a:xfrm>
            <a:off x="9102302" y="5165584"/>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1C7014E-CB4E-1871-7610-2AB1800180DD}"/>
              </a:ext>
            </a:extLst>
          </p:cNvPr>
          <p:cNvSpPr/>
          <p:nvPr/>
        </p:nvSpPr>
        <p:spPr>
          <a:xfrm>
            <a:off x="7832443" y="5170300"/>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D6876F3-49E1-6927-A794-F24CABE2974E}"/>
              </a:ext>
            </a:extLst>
          </p:cNvPr>
          <p:cNvSpPr/>
          <p:nvPr/>
        </p:nvSpPr>
        <p:spPr>
          <a:xfrm>
            <a:off x="9522442" y="5165584"/>
            <a:ext cx="415937" cy="417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a:extLst>
              <a:ext uri="{FF2B5EF4-FFF2-40B4-BE49-F238E27FC236}">
                <a16:creationId xmlns:a16="http://schemas.microsoft.com/office/drawing/2014/main" id="{5B49B1E5-0031-80E1-A814-64B9AFEE5BAF}"/>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15</a:t>
            </a:fld>
            <a:endParaRPr kumimoji="1" lang="ja-JP" altLang="en-US" sz="2800">
              <a:solidFill>
                <a:schemeClr val="tx1"/>
              </a:solidFill>
            </a:endParaRPr>
          </a:p>
        </p:txBody>
      </p:sp>
      <p:sp>
        <p:nvSpPr>
          <p:cNvPr id="3" name="テキスト ボックス 2">
            <a:extLst>
              <a:ext uri="{FF2B5EF4-FFF2-40B4-BE49-F238E27FC236}">
                <a16:creationId xmlns:a16="http://schemas.microsoft.com/office/drawing/2014/main" id="{9C24851A-0B2E-346E-0624-B277C89FA6EA}"/>
              </a:ext>
            </a:extLst>
          </p:cNvPr>
          <p:cNvSpPr txBox="1"/>
          <p:nvPr/>
        </p:nvSpPr>
        <p:spPr>
          <a:xfrm>
            <a:off x="2471666" y="2459927"/>
            <a:ext cx="1733358"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WORST5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18E7712B-C7D8-3F7B-AFFF-25C499D7399C}"/>
              </a:ext>
            </a:extLst>
          </p:cNvPr>
          <p:cNvSpPr txBox="1"/>
          <p:nvPr/>
        </p:nvSpPr>
        <p:spPr>
          <a:xfrm>
            <a:off x="10229675" y="3868793"/>
            <a:ext cx="1733358"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WORST5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F3C64B7A-C59E-F71D-DE48-B7D8BEEE03C1}"/>
              </a:ext>
            </a:extLst>
          </p:cNvPr>
          <p:cNvSpPr txBox="1"/>
          <p:nvPr/>
        </p:nvSpPr>
        <p:spPr>
          <a:xfrm>
            <a:off x="2600248" y="5150089"/>
            <a:ext cx="1733358"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WORST5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11B25AE2-26B5-6D65-11D9-B85D0C6556F4}"/>
              </a:ext>
            </a:extLst>
          </p:cNvPr>
          <p:cNvSpPr txBox="1"/>
          <p:nvPr/>
        </p:nvSpPr>
        <p:spPr>
          <a:xfrm>
            <a:off x="693703" y="5176928"/>
            <a:ext cx="1117601"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TOP5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EC766211-5186-2BCB-8AD8-4C61C3B21EDC}"/>
              </a:ext>
            </a:extLst>
          </p:cNvPr>
          <p:cNvSpPr txBox="1"/>
          <p:nvPr/>
        </p:nvSpPr>
        <p:spPr>
          <a:xfrm>
            <a:off x="693702" y="2463915"/>
            <a:ext cx="1117601"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TOP5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6788EF46-CE65-3E73-EB7E-2984349CFD34}"/>
              </a:ext>
            </a:extLst>
          </p:cNvPr>
          <p:cNvSpPr txBox="1"/>
          <p:nvPr/>
        </p:nvSpPr>
        <p:spPr>
          <a:xfrm>
            <a:off x="8423927" y="3868793"/>
            <a:ext cx="1117601"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TOP5</a:t>
            </a:r>
            <a:endParaRPr kumimoji="1" lang="ja-JP" altLang="en-US" sz="2800">
              <a:highlight>
                <a:srgbClr val="00FFFF"/>
              </a:highligh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771063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820AE9-9A02-A26F-64BA-E61FD72C96F5}"/>
              </a:ext>
            </a:extLst>
          </p:cNvPr>
          <p:cNvSpPr>
            <a:spLocks noGrp="1"/>
          </p:cNvSpPr>
          <p:nvPr>
            <p:ph type="title"/>
          </p:nvPr>
        </p:nvSpPr>
        <p:spPr>
          <a:xfrm>
            <a:off x="0" y="933102"/>
            <a:ext cx="12192000" cy="1293028"/>
          </a:xfrm>
        </p:spPr>
        <p:txBody>
          <a:bodyPr>
            <a:noAutofit/>
          </a:bodyPr>
          <a:lstStyle/>
          <a:p>
            <a:pPr algn="ctr"/>
            <a:r>
              <a:rPr lang="ja-JP" altLang="en-US" sz="4400">
                <a:latin typeface="+mj-ea"/>
              </a:rPr>
              <a:t>色ヒストグラムの結果</a:t>
            </a:r>
          </a:p>
        </p:txBody>
      </p:sp>
      <p:pic>
        <p:nvPicPr>
          <p:cNvPr id="4" name="コンテンツ プレースホルダー 3" descr="Excel が含まれている画像&#10;&#10;自動的に生成された説明">
            <a:extLst>
              <a:ext uri="{FF2B5EF4-FFF2-40B4-BE49-F238E27FC236}">
                <a16:creationId xmlns:a16="http://schemas.microsoft.com/office/drawing/2014/main" id="{F09FDF71-5338-D6A8-40A0-27CB76AD7B42}"/>
              </a:ext>
            </a:extLst>
          </p:cNvPr>
          <p:cNvPicPr>
            <a:picLocks noGrp="1" noChangeAspect="1"/>
          </p:cNvPicPr>
          <p:nvPr>
            <p:ph idx="1"/>
          </p:nvPr>
        </p:nvPicPr>
        <p:blipFill>
          <a:blip r:embed="rId3"/>
          <a:stretch>
            <a:fillRect/>
          </a:stretch>
        </p:blipFill>
        <p:spPr>
          <a:xfrm>
            <a:off x="2223418" y="1976009"/>
            <a:ext cx="7745169" cy="4699451"/>
          </a:xfrm>
          <a:prstGeom prst="rect">
            <a:avLst/>
          </a:prstGeom>
        </p:spPr>
      </p:pic>
      <p:sp>
        <p:nvSpPr>
          <p:cNvPr id="6" name="スライド番号プレースホルダー 4">
            <a:extLst>
              <a:ext uri="{FF2B5EF4-FFF2-40B4-BE49-F238E27FC236}">
                <a16:creationId xmlns:a16="http://schemas.microsoft.com/office/drawing/2014/main" id="{2AC4812A-25C7-7D32-CCB2-AFAD1E412D92}"/>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16</a:t>
            </a:fld>
            <a:endParaRPr kumimoji="1" lang="ja-JP" altLang="en-US" sz="2800">
              <a:solidFill>
                <a:schemeClr val="tx1"/>
              </a:solidFill>
            </a:endParaRPr>
          </a:p>
        </p:txBody>
      </p:sp>
      <p:sp>
        <p:nvSpPr>
          <p:cNvPr id="3" name="テキスト ボックス 2">
            <a:extLst>
              <a:ext uri="{FF2B5EF4-FFF2-40B4-BE49-F238E27FC236}">
                <a16:creationId xmlns:a16="http://schemas.microsoft.com/office/drawing/2014/main" id="{96FE4DDC-0A00-E924-ED15-CDFEEC4478E8}"/>
              </a:ext>
            </a:extLst>
          </p:cNvPr>
          <p:cNvSpPr txBox="1"/>
          <p:nvPr/>
        </p:nvSpPr>
        <p:spPr>
          <a:xfrm>
            <a:off x="3800147" y="2282156"/>
            <a:ext cx="1117601"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TOP5</a:t>
            </a:r>
            <a:endParaRPr kumimoji="1" lang="ja-JP" altLang="en-US" sz="2800">
              <a:highlight>
                <a:srgbClr val="00FFFF"/>
              </a:highlight>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14072210-8FE6-2466-64D2-E3C3D6930937}"/>
              </a:ext>
            </a:extLst>
          </p:cNvPr>
          <p:cNvSpPr txBox="1"/>
          <p:nvPr/>
        </p:nvSpPr>
        <p:spPr>
          <a:xfrm>
            <a:off x="7211137" y="4370261"/>
            <a:ext cx="1733358" cy="523220"/>
          </a:xfrm>
          <a:prstGeom prst="rect">
            <a:avLst/>
          </a:prstGeom>
          <a:noFill/>
        </p:spPr>
        <p:txBody>
          <a:bodyPr wrap="square" rtlCol="0">
            <a:spAutoFit/>
          </a:bodyPr>
          <a:lstStyle/>
          <a:p>
            <a:r>
              <a:rPr kumimoji="1" lang="en-US" altLang="ja-JP" sz="2800" dirty="0">
                <a:highlight>
                  <a:srgbClr val="00FFFF"/>
                </a:highlight>
                <a:latin typeface="Yu Gothic" panose="020B0400000000000000" pitchFamily="34" charset="-128"/>
                <a:ea typeface="Yu Gothic" panose="020B0400000000000000" pitchFamily="34" charset="-128"/>
              </a:rPr>
              <a:t>WORST5</a:t>
            </a:r>
            <a:endParaRPr kumimoji="1" lang="ja-JP" altLang="en-US" sz="2800">
              <a:highlight>
                <a:srgbClr val="00FFFF"/>
              </a:highlight>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312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27CD6-4DF2-ED66-AEE9-E01A74D12792}"/>
              </a:ext>
            </a:extLst>
          </p:cNvPr>
          <p:cNvSpPr>
            <a:spLocks noGrp="1"/>
          </p:cNvSpPr>
          <p:nvPr>
            <p:ph type="title"/>
          </p:nvPr>
        </p:nvSpPr>
        <p:spPr>
          <a:xfrm>
            <a:off x="0" y="764375"/>
            <a:ext cx="12192000" cy="1293028"/>
          </a:xfrm>
        </p:spPr>
        <p:txBody>
          <a:bodyPr>
            <a:normAutofit/>
          </a:bodyPr>
          <a:lstStyle/>
          <a:p>
            <a:pPr algn="ctr"/>
            <a:r>
              <a:rPr lang="en-US" altLang="ja-JP" sz="4400" dirty="0">
                <a:latin typeface="+mj-ea"/>
              </a:rPr>
              <a:t>3</a:t>
            </a:r>
            <a:r>
              <a:rPr lang="ja-JP" altLang="en-US" sz="4400">
                <a:latin typeface="+mj-ea"/>
              </a:rPr>
              <a:t>つの特徴の比較</a:t>
            </a:r>
            <a:r>
              <a:rPr lang="en-US" altLang="ja-JP" sz="4400" dirty="0">
                <a:latin typeface="+mj-ea"/>
              </a:rPr>
              <a:t>1</a:t>
            </a:r>
            <a:endParaRPr lang="ja-JP" altLang="en-US" sz="4400"/>
          </a:p>
        </p:txBody>
      </p:sp>
      <p:sp>
        <p:nvSpPr>
          <p:cNvPr id="3" name="コンテンツ プレースホルダー 2">
            <a:extLst>
              <a:ext uri="{FF2B5EF4-FFF2-40B4-BE49-F238E27FC236}">
                <a16:creationId xmlns:a16="http://schemas.microsoft.com/office/drawing/2014/main" id="{2AC63960-A7A6-5527-3F50-C86F2E7511DE}"/>
              </a:ext>
            </a:extLst>
          </p:cNvPr>
          <p:cNvSpPr>
            <a:spLocks noGrp="1"/>
          </p:cNvSpPr>
          <p:nvPr>
            <p:ph idx="1"/>
          </p:nvPr>
        </p:nvSpPr>
        <p:spPr>
          <a:xfrm>
            <a:off x="685800" y="1905000"/>
            <a:ext cx="10820400" cy="4313685"/>
          </a:xfrm>
        </p:spPr>
        <p:txBody>
          <a:bodyPr/>
          <a:lstStyle/>
          <a:p>
            <a:r>
              <a:rPr lang="en-US" altLang="ja-JP" sz="2800" kern="100" dirty="0">
                <a:solidFill>
                  <a:srgbClr val="000000"/>
                </a:solidFill>
                <a:latin typeface="Yu Gothic" panose="020B0400000000000000" pitchFamily="34" charset="-128"/>
                <a:ea typeface="Yu Gothic" panose="020B0400000000000000" pitchFamily="34" charset="-128"/>
                <a:cs typeface="Times New Roman" panose="02020603050405020304" pitchFamily="18" charset="0"/>
              </a:rPr>
              <a:t>11</a:t>
            </a:r>
            <a:r>
              <a:rPr lang="ja-JP" altLang="en-US"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ページの画像を用いる。</a:t>
            </a:r>
            <a:r>
              <a:rPr lang="ja-JP" altLang="ja-JP"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特徴量マッチングや色ヒストグラム</a:t>
            </a:r>
            <a:r>
              <a:rPr lang="en-US" altLang="ja-JP" sz="2800" kern="100" dirty="0">
                <a:solidFill>
                  <a:srgbClr val="000000"/>
                </a:solidFill>
                <a:latin typeface="Yu Gothic" panose="020B0400000000000000" pitchFamily="34" charset="-128"/>
                <a:ea typeface="Yu Gothic" panose="020B0400000000000000" pitchFamily="34" charset="-128"/>
                <a:cs typeface="Times New Roman" panose="02020603050405020304" pitchFamily="18" charset="0"/>
              </a:rPr>
              <a:t>,</a:t>
            </a:r>
            <a:r>
              <a:rPr lang="ja-JP" altLang="ja-JP"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最小二乗法で求めた類似度</a:t>
            </a:r>
            <a:r>
              <a:rPr lang="ja-JP" altLang="en-US"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と、人の主観評価と</a:t>
            </a:r>
            <a:r>
              <a:rPr lang="ja-JP" altLang="ja-JP"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の二乗誤差の和</a:t>
            </a:r>
            <a:r>
              <a:rPr lang="ja-JP" altLang="en-US" sz="2800" kern="100">
                <a:solidFill>
                  <a:srgbClr val="000000"/>
                </a:solidFill>
                <a:latin typeface="Yu Gothic" panose="020B0400000000000000" pitchFamily="34" charset="-128"/>
                <a:ea typeface="Yu Gothic" panose="020B0400000000000000" pitchFamily="34" charset="-128"/>
                <a:cs typeface="Times New Roman" panose="02020603050405020304" pitchFamily="18" charset="0"/>
              </a:rPr>
              <a:t>を求める。一枚あたりの誤差を以下の表にまとめる。</a:t>
            </a:r>
            <a:endParaRPr lang="en-US" altLang="ja-JP" sz="2800" dirty="0">
              <a:latin typeface="Yu Gothic" panose="020B0400000000000000" pitchFamily="34" charset="-128"/>
              <a:ea typeface="Yu Gothic" panose="020B0400000000000000" pitchFamily="34" charset="-128"/>
            </a:endParaRPr>
          </a:p>
          <a:p>
            <a:pPr marL="0" indent="0">
              <a:buNone/>
            </a:pPr>
            <a:endParaRPr kumimoji="1" lang="ja-JP" altLang="en-US"/>
          </a:p>
        </p:txBody>
      </p:sp>
      <p:graphicFrame>
        <p:nvGraphicFramePr>
          <p:cNvPr id="4" name="表 3">
            <a:extLst>
              <a:ext uri="{FF2B5EF4-FFF2-40B4-BE49-F238E27FC236}">
                <a16:creationId xmlns:a16="http://schemas.microsoft.com/office/drawing/2014/main" id="{6DA2040A-7856-07F3-69A3-A49FDB1610D2}"/>
              </a:ext>
            </a:extLst>
          </p:cNvPr>
          <p:cNvGraphicFramePr>
            <a:graphicFrameLocks noGrp="1"/>
          </p:cNvGraphicFramePr>
          <p:nvPr>
            <p:extLst>
              <p:ext uri="{D42A27DB-BD31-4B8C-83A1-F6EECF244321}">
                <p14:modId xmlns:p14="http://schemas.microsoft.com/office/powerpoint/2010/main" val="2992628730"/>
              </p:ext>
            </p:extLst>
          </p:nvPr>
        </p:nvGraphicFramePr>
        <p:xfrm>
          <a:off x="685800" y="3466324"/>
          <a:ext cx="10820400" cy="2490554"/>
        </p:xfrm>
        <a:graphic>
          <a:graphicData uri="http://schemas.openxmlformats.org/drawingml/2006/table">
            <a:tbl>
              <a:tblPr firstRow="1" firstCol="1" bandRow="1">
                <a:tableStyleId>{2D5ABB26-0587-4C30-8999-92F81FD0307C}</a:tableStyleId>
              </a:tblPr>
              <a:tblGrid>
                <a:gridCol w="2705100">
                  <a:extLst>
                    <a:ext uri="{9D8B030D-6E8A-4147-A177-3AD203B41FA5}">
                      <a16:colId xmlns:a16="http://schemas.microsoft.com/office/drawing/2014/main" val="2442329931"/>
                    </a:ext>
                  </a:extLst>
                </a:gridCol>
                <a:gridCol w="2705100">
                  <a:extLst>
                    <a:ext uri="{9D8B030D-6E8A-4147-A177-3AD203B41FA5}">
                      <a16:colId xmlns:a16="http://schemas.microsoft.com/office/drawing/2014/main" val="2292630813"/>
                    </a:ext>
                  </a:extLst>
                </a:gridCol>
                <a:gridCol w="2705100">
                  <a:extLst>
                    <a:ext uri="{9D8B030D-6E8A-4147-A177-3AD203B41FA5}">
                      <a16:colId xmlns:a16="http://schemas.microsoft.com/office/drawing/2014/main" val="2380663184"/>
                    </a:ext>
                  </a:extLst>
                </a:gridCol>
                <a:gridCol w="2705100">
                  <a:extLst>
                    <a:ext uri="{9D8B030D-6E8A-4147-A177-3AD203B41FA5}">
                      <a16:colId xmlns:a16="http://schemas.microsoft.com/office/drawing/2014/main" val="1480027459"/>
                    </a:ext>
                  </a:extLst>
                </a:gridCol>
              </a:tblGrid>
              <a:tr h="913963">
                <a:tc>
                  <a:txBody>
                    <a:bodyPr/>
                    <a:lstStyle/>
                    <a:p>
                      <a:pPr algn="l"/>
                      <a:r>
                        <a:rPr lang="en-US" sz="2800" b="0" i="0" kern="100" dirty="0">
                          <a:effectLst/>
                          <a:latin typeface="Yu Gothic" panose="020B0400000000000000" pitchFamily="34" charset="-128"/>
                          <a:ea typeface="Yu Gothic" panose="020B0400000000000000" pitchFamily="34" charset="-128"/>
                        </a:rPr>
                        <a:t> </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特徴点</a:t>
                      </a:r>
                      <a:endParaRPr lang="en-US" altLang="ja-JP" sz="2800" b="0" i="0" kern="100" dirty="0">
                        <a:effectLst/>
                        <a:latin typeface="Yu Gothic" panose="020B0400000000000000" pitchFamily="34" charset="-128"/>
                        <a:ea typeface="Yu Gothic" panose="020B0400000000000000" pitchFamily="34" charset="-128"/>
                      </a:endParaRPr>
                    </a:p>
                    <a:p>
                      <a:pPr algn="l"/>
                      <a:r>
                        <a:rPr lang="ja-JP" sz="2800" b="0" i="0" kern="100">
                          <a:effectLst/>
                          <a:latin typeface="Yu Gothic" panose="020B0400000000000000" pitchFamily="34" charset="-128"/>
                          <a:ea typeface="Yu Gothic" panose="020B0400000000000000" pitchFamily="34" charset="-128"/>
                        </a:rPr>
                        <a:t>マッチング</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色ヒストグラム</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最小二乗法</a:t>
                      </a:r>
                      <a:r>
                        <a:rPr lang="ja-JP" altLang="en-US" sz="2800" b="0" i="0" kern="100">
                          <a:effectLst/>
                          <a:latin typeface="Yu Gothic" panose="020B0400000000000000" pitchFamily="34" charset="-128"/>
                          <a:ea typeface="Yu Gothic" panose="020B0400000000000000" pitchFamily="34" charset="-128"/>
                        </a:rPr>
                        <a:t>で</a:t>
                      </a:r>
                      <a:endParaRPr lang="en-US" altLang="ja-JP" sz="2800" b="0" i="0" kern="100" dirty="0">
                        <a:effectLst/>
                        <a:latin typeface="Yu Gothic" panose="020B0400000000000000" pitchFamily="34" charset="-128"/>
                        <a:ea typeface="Yu Gothic" panose="020B0400000000000000" pitchFamily="34" charset="-128"/>
                      </a:endParaRPr>
                    </a:p>
                    <a:p>
                      <a:pPr algn="l"/>
                      <a:r>
                        <a:rPr lang="ja-JP" altLang="en-US" sz="2800" b="0" i="0" kern="100">
                          <a:effectLst/>
                          <a:latin typeface="Yu Gothic" panose="020B0400000000000000" pitchFamily="34" charset="-128"/>
                          <a:ea typeface="Yu Gothic" panose="020B0400000000000000" pitchFamily="34" charset="-128"/>
                        </a:rPr>
                        <a:t>算出した値</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2008810"/>
                  </a:ext>
                </a:extLst>
              </a:tr>
              <a:tr h="527976">
                <a:tc>
                  <a:txBody>
                    <a:bodyPr/>
                    <a:lstStyle/>
                    <a:p>
                      <a:pPr algn="l"/>
                      <a:r>
                        <a:rPr lang="en-US" sz="2800" b="0" i="0" kern="100" dirty="0">
                          <a:effectLst/>
                          <a:latin typeface="Yu Gothic" panose="020B0400000000000000" pitchFamily="34" charset="-128"/>
                          <a:ea typeface="Yu Gothic" panose="020B0400000000000000" pitchFamily="34" charset="-128"/>
                        </a:rPr>
                        <a:t>AKAZE</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12.85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14.93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11.05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597255"/>
                  </a:ext>
                </a:extLst>
              </a:tr>
              <a:tr h="503492">
                <a:tc>
                  <a:txBody>
                    <a:bodyPr/>
                    <a:lstStyle/>
                    <a:p>
                      <a:pPr algn="l"/>
                      <a:r>
                        <a:rPr lang="en-US" sz="2800" b="0" i="0" kern="100" dirty="0">
                          <a:effectLst/>
                          <a:latin typeface="Yu Gothic" panose="020B0400000000000000" pitchFamily="34" charset="-128"/>
                          <a:ea typeface="Yu Gothic" panose="020B0400000000000000" pitchFamily="34" charset="-128"/>
                        </a:rPr>
                        <a:t>ORB</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11.84</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14.93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8.94</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682982"/>
                  </a:ext>
                </a:extLst>
              </a:tr>
              <a:tr h="545123">
                <a:tc>
                  <a:txBody>
                    <a:bodyPr/>
                    <a:lstStyle/>
                    <a:p>
                      <a:pPr algn="l"/>
                      <a:r>
                        <a:rPr lang="en-US" sz="2800" b="0" i="0" kern="100" dirty="0">
                          <a:effectLst/>
                          <a:latin typeface="Yu Gothic" panose="020B0400000000000000" pitchFamily="34" charset="-128"/>
                          <a:ea typeface="Yu Gothic" panose="020B0400000000000000" pitchFamily="34" charset="-128"/>
                        </a:rPr>
                        <a:t>BRISK</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16.03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14.93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10.33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06020"/>
                  </a:ext>
                </a:extLst>
              </a:tr>
            </a:tbl>
          </a:graphicData>
        </a:graphic>
      </p:graphicFrame>
      <p:sp>
        <p:nvSpPr>
          <p:cNvPr id="6" name="スライド番号プレースホルダー 4">
            <a:extLst>
              <a:ext uri="{FF2B5EF4-FFF2-40B4-BE49-F238E27FC236}">
                <a16:creationId xmlns:a16="http://schemas.microsoft.com/office/drawing/2014/main" id="{5166F853-A192-A994-BAA0-54A1115560BD}"/>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17</a:t>
            </a:fld>
            <a:endParaRPr kumimoji="1" lang="ja-JP" altLang="en-US" sz="2800">
              <a:solidFill>
                <a:schemeClr val="tx1"/>
              </a:solidFill>
            </a:endParaRPr>
          </a:p>
        </p:txBody>
      </p:sp>
    </p:spTree>
    <p:extLst>
      <p:ext uri="{BB962C8B-B14F-4D97-AF65-F5344CB8AC3E}">
        <p14:creationId xmlns:p14="http://schemas.microsoft.com/office/powerpoint/2010/main" val="2608790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771D45-8988-CC9A-F789-856385C2C0E6}"/>
              </a:ext>
            </a:extLst>
          </p:cNvPr>
          <p:cNvSpPr>
            <a:spLocks noGrp="1"/>
          </p:cNvSpPr>
          <p:nvPr>
            <p:ph type="title"/>
          </p:nvPr>
        </p:nvSpPr>
        <p:spPr>
          <a:xfrm>
            <a:off x="0" y="764375"/>
            <a:ext cx="12192000" cy="1293028"/>
          </a:xfrm>
        </p:spPr>
        <p:txBody>
          <a:bodyPr>
            <a:normAutofit/>
          </a:bodyPr>
          <a:lstStyle/>
          <a:p>
            <a:pPr algn="ctr"/>
            <a:r>
              <a:rPr lang="en-US" altLang="ja-JP" sz="4400" dirty="0">
                <a:latin typeface="+mj-ea"/>
              </a:rPr>
              <a:t>3</a:t>
            </a:r>
            <a:r>
              <a:rPr lang="ja-JP" altLang="en-US" sz="4400">
                <a:latin typeface="+mj-ea"/>
              </a:rPr>
              <a:t>つの特徴の比較</a:t>
            </a:r>
            <a:r>
              <a:rPr lang="en-US" altLang="ja-JP" sz="4400" dirty="0">
                <a:latin typeface="+mj-ea"/>
              </a:rPr>
              <a:t>2</a:t>
            </a:r>
            <a:endParaRPr lang="ja-JP" altLang="en-US" sz="4400">
              <a:latin typeface="+mj-ea"/>
            </a:endParaRPr>
          </a:p>
        </p:txBody>
      </p:sp>
      <p:sp>
        <p:nvSpPr>
          <p:cNvPr id="3" name="コンテンツ プレースホルダー 2">
            <a:extLst>
              <a:ext uri="{FF2B5EF4-FFF2-40B4-BE49-F238E27FC236}">
                <a16:creationId xmlns:a16="http://schemas.microsoft.com/office/drawing/2014/main" id="{B5F99B91-E714-4EA4-0FC2-5063EF7ECC1B}"/>
              </a:ext>
            </a:extLst>
          </p:cNvPr>
          <p:cNvSpPr>
            <a:spLocks noGrp="1"/>
          </p:cNvSpPr>
          <p:nvPr>
            <p:ph idx="1"/>
          </p:nvPr>
        </p:nvSpPr>
        <p:spPr>
          <a:xfrm>
            <a:off x="685800" y="2057403"/>
            <a:ext cx="10820400" cy="4161284"/>
          </a:xfrm>
        </p:spPr>
        <p:txBody>
          <a:bodyPr>
            <a:normAutofit/>
          </a:bodyPr>
          <a:lstStyle/>
          <a:p>
            <a:r>
              <a:rPr lang="en-US" altLang="ja-JP" sz="2800" dirty="0">
                <a:latin typeface="Yu Gothic" panose="020B0400000000000000" pitchFamily="34" charset="-128"/>
                <a:ea typeface="Yu Gothic" panose="020B0400000000000000" pitchFamily="34" charset="-128"/>
              </a:rPr>
              <a:t>12</a:t>
            </a:r>
            <a:r>
              <a:rPr lang="ja-JP" altLang="en-US" sz="2800">
                <a:latin typeface="Yu Gothic" panose="020B0400000000000000" pitchFamily="34" charset="-128"/>
                <a:ea typeface="Yu Gothic" panose="020B0400000000000000" pitchFamily="34" charset="-128"/>
              </a:rPr>
              <a:t>ページの画像を用いる。</a:t>
            </a:r>
            <a:r>
              <a:rPr lang="en-US" altLang="ja-JP" sz="2800" dirty="0">
                <a:latin typeface="Yu Gothic" panose="020B0400000000000000" pitchFamily="34" charset="-128"/>
                <a:ea typeface="Yu Gothic" panose="020B0400000000000000" pitchFamily="34" charset="-128"/>
              </a:rPr>
              <a:t>a1</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b1</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c1</a:t>
            </a:r>
            <a:r>
              <a:rPr lang="ja-JP" altLang="en-US" sz="2800">
                <a:latin typeface="Yu Gothic" panose="020B0400000000000000" pitchFamily="34" charset="-128"/>
                <a:ea typeface="Yu Gothic" panose="020B0400000000000000" pitchFamily="34" charset="-128"/>
              </a:rPr>
              <a:t>を用いて算出した類似度と</a:t>
            </a:r>
            <a:r>
              <a:rPr lang="en-US" altLang="ja-JP" sz="2800" dirty="0">
                <a:latin typeface="Yu Gothic" panose="020B0400000000000000" pitchFamily="34" charset="-128"/>
                <a:ea typeface="Yu Gothic" panose="020B0400000000000000" pitchFamily="34" charset="-128"/>
              </a:rPr>
              <a:t>a2</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b2</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c2</a:t>
            </a:r>
            <a:r>
              <a:rPr lang="ja-JP" altLang="en-US" sz="2800">
                <a:latin typeface="Yu Gothic" panose="020B0400000000000000" pitchFamily="34" charset="-128"/>
                <a:ea typeface="Yu Gothic" panose="020B0400000000000000" pitchFamily="34" charset="-128"/>
              </a:rPr>
              <a:t>を用いて算出した類似度を比べる。二つの誤差を比較結果とする。</a:t>
            </a:r>
          </a:p>
        </p:txBody>
      </p:sp>
      <p:graphicFrame>
        <p:nvGraphicFramePr>
          <p:cNvPr id="4" name="コンテンツ プレースホルダー 3">
            <a:extLst>
              <a:ext uri="{FF2B5EF4-FFF2-40B4-BE49-F238E27FC236}">
                <a16:creationId xmlns:a16="http://schemas.microsoft.com/office/drawing/2014/main" id="{5A923892-8BCA-7444-A3AC-7AF704A7041B}"/>
              </a:ext>
            </a:extLst>
          </p:cNvPr>
          <p:cNvGraphicFramePr>
            <a:graphicFrameLocks/>
          </p:cNvGraphicFramePr>
          <p:nvPr>
            <p:extLst>
              <p:ext uri="{D42A27DB-BD31-4B8C-83A1-F6EECF244321}">
                <p14:modId xmlns:p14="http://schemas.microsoft.com/office/powerpoint/2010/main" val="1479799759"/>
              </p:ext>
            </p:extLst>
          </p:nvPr>
        </p:nvGraphicFramePr>
        <p:xfrm>
          <a:off x="685801" y="3429002"/>
          <a:ext cx="10820401" cy="2497017"/>
        </p:xfrm>
        <a:graphic>
          <a:graphicData uri="http://schemas.openxmlformats.org/drawingml/2006/table">
            <a:tbl>
              <a:tblPr firstRow="1" firstCol="1" bandRow="1">
                <a:tableStyleId>{2D5ABB26-0587-4C30-8999-92F81FD0307C}</a:tableStyleId>
              </a:tblPr>
              <a:tblGrid>
                <a:gridCol w="2163831">
                  <a:extLst>
                    <a:ext uri="{9D8B030D-6E8A-4147-A177-3AD203B41FA5}">
                      <a16:colId xmlns:a16="http://schemas.microsoft.com/office/drawing/2014/main" val="3182939859"/>
                    </a:ext>
                  </a:extLst>
                </a:gridCol>
                <a:gridCol w="2163831">
                  <a:extLst>
                    <a:ext uri="{9D8B030D-6E8A-4147-A177-3AD203B41FA5}">
                      <a16:colId xmlns:a16="http://schemas.microsoft.com/office/drawing/2014/main" val="126705200"/>
                    </a:ext>
                  </a:extLst>
                </a:gridCol>
                <a:gridCol w="2163831">
                  <a:extLst>
                    <a:ext uri="{9D8B030D-6E8A-4147-A177-3AD203B41FA5}">
                      <a16:colId xmlns:a16="http://schemas.microsoft.com/office/drawing/2014/main" val="28103217"/>
                    </a:ext>
                  </a:extLst>
                </a:gridCol>
                <a:gridCol w="2460099">
                  <a:extLst>
                    <a:ext uri="{9D8B030D-6E8A-4147-A177-3AD203B41FA5}">
                      <a16:colId xmlns:a16="http://schemas.microsoft.com/office/drawing/2014/main" val="2174510806"/>
                    </a:ext>
                  </a:extLst>
                </a:gridCol>
                <a:gridCol w="1868809">
                  <a:extLst>
                    <a:ext uri="{9D8B030D-6E8A-4147-A177-3AD203B41FA5}">
                      <a16:colId xmlns:a16="http://schemas.microsoft.com/office/drawing/2014/main" val="837107537"/>
                    </a:ext>
                  </a:extLst>
                </a:gridCol>
              </a:tblGrid>
              <a:tr h="931985">
                <a:tc>
                  <a:txBody>
                    <a:bodyPr/>
                    <a:lstStyle/>
                    <a:p>
                      <a:pPr algn="l"/>
                      <a:r>
                        <a:rPr lang="en-US" sz="2800" b="0" i="0" kern="100" dirty="0">
                          <a:effectLst/>
                          <a:latin typeface="Yu Gothic" panose="020B0400000000000000" pitchFamily="34" charset="-128"/>
                          <a:ea typeface="Yu Gothic" panose="020B0400000000000000" pitchFamily="34" charset="-128"/>
                        </a:rPr>
                        <a:t> </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特徴点</a:t>
                      </a:r>
                      <a:endParaRPr lang="en-US" altLang="ja-JP" sz="2800" b="0" i="0" kern="100" dirty="0">
                        <a:effectLst/>
                        <a:latin typeface="Yu Gothic" panose="020B0400000000000000" pitchFamily="34" charset="-128"/>
                        <a:ea typeface="Yu Gothic" panose="020B0400000000000000" pitchFamily="34" charset="-128"/>
                      </a:endParaRPr>
                    </a:p>
                    <a:p>
                      <a:pPr algn="l"/>
                      <a:r>
                        <a:rPr lang="ja-JP" sz="2800" b="0" i="0" kern="100">
                          <a:effectLst/>
                          <a:latin typeface="Yu Gothic" panose="020B0400000000000000" pitchFamily="34" charset="-128"/>
                          <a:ea typeface="Yu Gothic" panose="020B0400000000000000" pitchFamily="34" charset="-128"/>
                        </a:rPr>
                        <a:t>マッチング</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色ヒストグラム</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最小二乗法</a:t>
                      </a:r>
                      <a:r>
                        <a:rPr lang="ja-JP" altLang="en-US" sz="2800" b="0" i="0" kern="100">
                          <a:effectLst/>
                          <a:latin typeface="Yu Gothic" panose="020B0400000000000000" pitchFamily="34" charset="-128"/>
                          <a:ea typeface="Yu Gothic" panose="020B0400000000000000" pitchFamily="34" charset="-128"/>
                        </a:rPr>
                        <a:t>で算出した値</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l"/>
                      <a:r>
                        <a:rPr lang="ja-JP" sz="2800" b="0" i="0" kern="100">
                          <a:effectLst/>
                          <a:latin typeface="Yu Gothic" panose="020B0400000000000000" pitchFamily="34" charset="-128"/>
                          <a:ea typeface="Yu Gothic" panose="020B0400000000000000" pitchFamily="34" charset="-128"/>
                        </a:rPr>
                        <a:t>比較結果</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7199043"/>
                  </a:ext>
                </a:extLst>
              </a:tr>
              <a:tr h="532925">
                <a:tc>
                  <a:txBody>
                    <a:bodyPr/>
                    <a:lstStyle/>
                    <a:p>
                      <a:pPr algn="l"/>
                      <a:r>
                        <a:rPr lang="en-US" sz="2800" b="0" i="0" kern="100" dirty="0">
                          <a:effectLst/>
                          <a:latin typeface="Yu Gothic" panose="020B0400000000000000" pitchFamily="34" charset="-128"/>
                          <a:ea typeface="Yu Gothic" panose="020B0400000000000000" pitchFamily="34" charset="-128"/>
                        </a:rPr>
                        <a:t>AKAZE</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9.33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14.11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8.83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2.36</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941435"/>
                  </a:ext>
                </a:extLst>
              </a:tr>
              <a:tr h="499182">
                <a:tc>
                  <a:txBody>
                    <a:bodyPr/>
                    <a:lstStyle/>
                    <a:p>
                      <a:pPr algn="l"/>
                      <a:r>
                        <a:rPr lang="en-US" sz="2800" b="0" i="0" kern="100" dirty="0">
                          <a:effectLst/>
                          <a:latin typeface="Yu Gothic" panose="020B0400000000000000" pitchFamily="34" charset="-128"/>
                          <a:ea typeface="Yu Gothic" panose="020B0400000000000000" pitchFamily="34" charset="-128"/>
                        </a:rPr>
                        <a:t>ORB</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12.15</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14.11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8.23</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0" i="0" kern="100" dirty="0">
                          <a:effectLst/>
                          <a:latin typeface="Yu Gothic" panose="020B0400000000000000" pitchFamily="34" charset="-128"/>
                          <a:ea typeface="Yu Gothic" panose="020B0400000000000000" pitchFamily="34" charset="-128"/>
                        </a:rPr>
                        <a:t>3.08</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728359"/>
                  </a:ext>
                </a:extLst>
              </a:tr>
              <a:tr h="532925">
                <a:tc>
                  <a:txBody>
                    <a:bodyPr/>
                    <a:lstStyle/>
                    <a:p>
                      <a:pPr algn="l"/>
                      <a:r>
                        <a:rPr lang="en-US" sz="2800" b="0" i="0" kern="100" dirty="0">
                          <a:effectLst/>
                          <a:latin typeface="Yu Gothic" panose="020B0400000000000000" pitchFamily="34" charset="-128"/>
                          <a:ea typeface="Yu Gothic" panose="020B0400000000000000" pitchFamily="34" charset="-128"/>
                        </a:rPr>
                        <a:t>BRISK</a:t>
                      </a:r>
                      <a:r>
                        <a:rPr lang="ja-JP" sz="2800" b="0" i="0" kern="100">
                          <a:effectLst/>
                          <a:latin typeface="Yu Gothic" panose="020B0400000000000000" pitchFamily="34" charset="-128"/>
                          <a:ea typeface="Yu Gothic" panose="020B0400000000000000" pitchFamily="34" charset="-128"/>
                        </a:rPr>
                        <a:t>特徴</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15.01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altLang="ja-JP" sz="2800" b="0" i="0" kern="100" dirty="0">
                          <a:effectLst/>
                          <a:latin typeface="Yu Gothic" panose="020B0400000000000000" pitchFamily="34" charset="-128"/>
                          <a:ea typeface="Yu Gothic" panose="020B0400000000000000" pitchFamily="34" charset="-128"/>
                          <a:cs typeface="Times New Roman" panose="02020603050405020304" pitchFamily="18" charset="0"/>
                        </a:rPr>
                        <a:t>14.11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8.16</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l"/>
                      <a:r>
                        <a:rPr lang="en-US" sz="2800" b="0" i="0" kern="100" dirty="0">
                          <a:effectLst/>
                          <a:latin typeface="Yu Gothic" panose="020B0400000000000000" pitchFamily="34" charset="-128"/>
                          <a:ea typeface="Yu Gothic" panose="020B0400000000000000" pitchFamily="34" charset="-128"/>
                        </a:rPr>
                        <a:t>2.31</a:t>
                      </a:r>
                      <a:endParaRPr lang="ja-JP" sz="2800" b="0" i="0" kern="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2437078"/>
                  </a:ext>
                </a:extLst>
              </a:tr>
            </a:tbl>
          </a:graphicData>
        </a:graphic>
      </p:graphicFrame>
      <p:sp>
        <p:nvSpPr>
          <p:cNvPr id="6" name="スライド番号プレースホルダー 4">
            <a:extLst>
              <a:ext uri="{FF2B5EF4-FFF2-40B4-BE49-F238E27FC236}">
                <a16:creationId xmlns:a16="http://schemas.microsoft.com/office/drawing/2014/main" id="{023C8CB1-7F01-5EE2-815A-2CF653E1A73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18</a:t>
            </a:fld>
            <a:endParaRPr kumimoji="1" lang="ja-JP" altLang="en-US" sz="2800">
              <a:solidFill>
                <a:schemeClr val="tx1"/>
              </a:solidFill>
            </a:endParaRPr>
          </a:p>
        </p:txBody>
      </p:sp>
    </p:spTree>
    <p:extLst>
      <p:ext uri="{BB962C8B-B14F-4D97-AF65-F5344CB8AC3E}">
        <p14:creationId xmlns:p14="http://schemas.microsoft.com/office/powerpoint/2010/main" val="123015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931C4-FBE7-F3E1-1392-009CD566B941}"/>
              </a:ext>
            </a:extLst>
          </p:cNvPr>
          <p:cNvSpPr>
            <a:spLocks noGrp="1"/>
          </p:cNvSpPr>
          <p:nvPr>
            <p:ph type="title"/>
          </p:nvPr>
        </p:nvSpPr>
        <p:spPr>
          <a:xfrm>
            <a:off x="0" y="764375"/>
            <a:ext cx="12192000" cy="1293028"/>
          </a:xfrm>
        </p:spPr>
        <p:txBody>
          <a:bodyPr>
            <a:normAutofit/>
          </a:bodyPr>
          <a:lstStyle/>
          <a:p>
            <a:pPr algn="ctr"/>
            <a:r>
              <a:rPr lang="ja-JP" altLang="en-US" sz="4400"/>
              <a:t>結論</a:t>
            </a:r>
          </a:p>
        </p:txBody>
      </p:sp>
      <p:sp>
        <p:nvSpPr>
          <p:cNvPr id="3" name="コンテンツ プレースホルダー 2">
            <a:extLst>
              <a:ext uri="{FF2B5EF4-FFF2-40B4-BE49-F238E27FC236}">
                <a16:creationId xmlns:a16="http://schemas.microsoft.com/office/drawing/2014/main" id="{75A4AE8C-A010-6977-B821-940430A7C872}"/>
              </a:ext>
            </a:extLst>
          </p:cNvPr>
          <p:cNvSpPr>
            <a:spLocks noGrp="1"/>
          </p:cNvSpPr>
          <p:nvPr>
            <p:ph idx="1"/>
          </p:nvPr>
        </p:nvSpPr>
        <p:spPr/>
        <p:txBody>
          <a:bodyPr>
            <a:normAutofit/>
          </a:bodyPr>
          <a:lstStyle/>
          <a:p>
            <a:r>
              <a:rPr lang="ja-JP" altLang="en-US" sz="2800">
                <a:latin typeface="Yu Gothic" panose="020B0400000000000000" pitchFamily="34" charset="-128"/>
                <a:ea typeface="Yu Gothic" panose="020B0400000000000000" pitchFamily="34" charset="-128"/>
              </a:rPr>
              <a:t>顔検出の方法は、</a:t>
            </a:r>
            <a:r>
              <a:rPr lang="en-US" altLang="ja-JP" sz="2800" dirty="0">
                <a:latin typeface="Yu Gothic" panose="020B0400000000000000" pitchFamily="34" charset="-128"/>
                <a:ea typeface="Yu Gothic" panose="020B0400000000000000" pitchFamily="34" charset="-128"/>
              </a:rPr>
              <a:t>LBP</a:t>
            </a:r>
            <a:r>
              <a:rPr lang="ja-JP" altLang="en-US" sz="2800">
                <a:latin typeface="Yu Gothic" panose="020B0400000000000000" pitchFamily="34" charset="-128"/>
                <a:ea typeface="Yu Gothic" panose="020B0400000000000000" pitchFamily="34" charset="-128"/>
              </a:rPr>
              <a:t>特徴が適している。</a:t>
            </a:r>
            <a:endParaRPr lang="en-US" altLang="ja-JP" sz="2800" dirty="0">
              <a:latin typeface="Yu Gothic" panose="020B0400000000000000" pitchFamily="34" charset="-128"/>
              <a:ea typeface="Yu Gothic" panose="020B0400000000000000" pitchFamily="34" charset="-128"/>
            </a:endParaRPr>
          </a:p>
          <a:p>
            <a:endParaRPr lang="en-US" altLang="ja-JP" sz="2800" dirty="0">
              <a:latin typeface="Yu Gothic" panose="020B0400000000000000" pitchFamily="34" charset="-128"/>
              <a:ea typeface="Yu Gothic" panose="020B0400000000000000" pitchFamily="34" charset="-128"/>
            </a:endParaRPr>
          </a:p>
          <a:p>
            <a:pPr marL="0" indent="0">
              <a:buNone/>
            </a:pPr>
            <a:endParaRPr lang="en-US" altLang="ja-JP" sz="2800" dirty="0">
              <a:latin typeface="Yu Gothic" panose="020B0400000000000000" pitchFamily="34" charset="-128"/>
              <a:ea typeface="Yu Gothic" panose="020B0400000000000000" pitchFamily="34" charset="-128"/>
            </a:endParaRPr>
          </a:p>
          <a:p>
            <a:r>
              <a:rPr lang="ja-JP" altLang="en-US" sz="2800">
                <a:latin typeface="Yu Gothic" panose="020B0400000000000000" pitchFamily="34" charset="-128"/>
                <a:ea typeface="Yu Gothic" panose="020B0400000000000000" pitchFamily="34" charset="-128"/>
              </a:rPr>
              <a:t>画像間の類似度を算出する特徴は、</a:t>
            </a:r>
            <a:r>
              <a:rPr lang="en-US" altLang="ja-JP" sz="2800" dirty="0">
                <a:latin typeface="Yu Gothic" panose="020B0400000000000000" pitchFamily="34" charset="-128"/>
                <a:ea typeface="Yu Gothic" panose="020B0400000000000000" pitchFamily="34" charset="-128"/>
              </a:rPr>
              <a:t>ORB</a:t>
            </a:r>
            <a:r>
              <a:rPr lang="ja-JP" altLang="en-US" sz="2800">
                <a:latin typeface="Yu Gothic" panose="020B0400000000000000" pitchFamily="34" charset="-128"/>
                <a:ea typeface="Yu Gothic" panose="020B0400000000000000" pitchFamily="34" charset="-128"/>
              </a:rPr>
              <a:t>特徴と</a:t>
            </a:r>
            <a:r>
              <a:rPr lang="en-US" altLang="ja-JP" sz="2800" dirty="0">
                <a:latin typeface="Yu Gothic" panose="020B0400000000000000" pitchFamily="34" charset="-128"/>
                <a:ea typeface="Yu Gothic" panose="020B0400000000000000" pitchFamily="34" charset="-128"/>
              </a:rPr>
              <a:t>BRISK</a:t>
            </a:r>
            <a:r>
              <a:rPr lang="ja-JP" altLang="en-US" sz="2800">
                <a:latin typeface="Yu Gothic" panose="020B0400000000000000" pitchFamily="34" charset="-128"/>
                <a:ea typeface="Yu Gothic" panose="020B0400000000000000" pitchFamily="34" charset="-128"/>
              </a:rPr>
              <a:t>特徴が適しているが、その二つの優劣を判断するには至らなかった。</a:t>
            </a:r>
          </a:p>
        </p:txBody>
      </p:sp>
      <p:sp>
        <p:nvSpPr>
          <p:cNvPr id="5" name="スライド番号プレースホルダー 4">
            <a:extLst>
              <a:ext uri="{FF2B5EF4-FFF2-40B4-BE49-F238E27FC236}">
                <a16:creationId xmlns:a16="http://schemas.microsoft.com/office/drawing/2014/main" id="{307048B3-9144-A6B1-252E-9FCE8E6AA0EA}"/>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19</a:t>
            </a:fld>
            <a:endParaRPr kumimoji="1" lang="ja-JP" altLang="en-US" sz="2800">
              <a:solidFill>
                <a:schemeClr val="tx1"/>
              </a:solidFill>
            </a:endParaRPr>
          </a:p>
        </p:txBody>
      </p:sp>
    </p:spTree>
    <p:extLst>
      <p:ext uri="{BB962C8B-B14F-4D97-AF65-F5344CB8AC3E}">
        <p14:creationId xmlns:p14="http://schemas.microsoft.com/office/powerpoint/2010/main" val="231338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F18FF3-583E-0C2B-D5C9-BF08071DFC3F}"/>
              </a:ext>
            </a:extLst>
          </p:cNvPr>
          <p:cNvSpPr>
            <a:spLocks noGrp="1"/>
          </p:cNvSpPr>
          <p:nvPr>
            <p:ph type="title"/>
          </p:nvPr>
        </p:nvSpPr>
        <p:spPr>
          <a:xfrm>
            <a:off x="-1" y="792000"/>
            <a:ext cx="12240000" cy="1260000"/>
          </a:xfrm>
        </p:spPr>
        <p:txBody>
          <a:bodyPr>
            <a:normAutofit/>
          </a:bodyPr>
          <a:lstStyle/>
          <a:p>
            <a:pPr algn="ctr"/>
            <a:r>
              <a:rPr lang="ja-JP" altLang="en-US" sz="4400">
                <a:latin typeface="+mj-ea"/>
              </a:rPr>
              <a:t>研究の目的・目標</a:t>
            </a:r>
          </a:p>
        </p:txBody>
      </p:sp>
      <p:sp>
        <p:nvSpPr>
          <p:cNvPr id="3" name="コンテンツ プレースホルダー 2">
            <a:extLst>
              <a:ext uri="{FF2B5EF4-FFF2-40B4-BE49-F238E27FC236}">
                <a16:creationId xmlns:a16="http://schemas.microsoft.com/office/drawing/2014/main" id="{6D67DEE1-B0EE-CDE7-A008-22A6EA282F0D}"/>
              </a:ext>
            </a:extLst>
          </p:cNvPr>
          <p:cNvSpPr>
            <a:spLocks noGrp="1"/>
          </p:cNvSpPr>
          <p:nvPr>
            <p:ph sz="quarter" idx="13"/>
          </p:nvPr>
        </p:nvSpPr>
        <p:spPr>
          <a:xfrm>
            <a:off x="994721" y="1852404"/>
            <a:ext cx="10394707" cy="803189"/>
          </a:xfrm>
        </p:spPr>
        <p:txBody>
          <a:bodyPr>
            <a:normAutofit/>
          </a:bodyPr>
          <a:lstStyle/>
          <a:p>
            <a:pPr marL="0" indent="0">
              <a:buNone/>
            </a:pPr>
            <a:r>
              <a:rPr lang="ja-JP" altLang="en-US" sz="4000">
                <a:solidFill>
                  <a:srgbClr val="FF0000"/>
                </a:solidFill>
                <a:latin typeface="Yu Gothic Medium" panose="020B0400000000000000" pitchFamily="34" charset="-128"/>
                <a:ea typeface="Yu Gothic Medium" panose="020B0400000000000000" pitchFamily="34" charset="-128"/>
              </a:rPr>
              <a:t>目的</a:t>
            </a:r>
            <a:endParaRPr lang="en-US" altLang="ja-JP" sz="4000" dirty="0">
              <a:solidFill>
                <a:srgbClr val="FF0000"/>
              </a:solidFill>
              <a:latin typeface="Yu Gothic Medium" panose="020B0400000000000000" pitchFamily="34" charset="-128"/>
              <a:ea typeface="Yu Gothic Medium" panose="020B0400000000000000" pitchFamily="34" charset="-128"/>
            </a:endParaRPr>
          </a:p>
        </p:txBody>
      </p:sp>
      <p:sp>
        <p:nvSpPr>
          <p:cNvPr id="4" name="コンテンツ プレースホルダー 2">
            <a:extLst>
              <a:ext uri="{FF2B5EF4-FFF2-40B4-BE49-F238E27FC236}">
                <a16:creationId xmlns:a16="http://schemas.microsoft.com/office/drawing/2014/main" id="{EE9BE0EF-1920-7675-788C-4B7C9085707C}"/>
              </a:ext>
            </a:extLst>
          </p:cNvPr>
          <p:cNvSpPr txBox="1">
            <a:spLocks/>
          </p:cNvSpPr>
          <p:nvPr/>
        </p:nvSpPr>
        <p:spPr>
          <a:xfrm>
            <a:off x="898645" y="3429001"/>
            <a:ext cx="10394707" cy="169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a:lstStyle>
          <a:p>
            <a:pPr marL="0" indent="0">
              <a:buNone/>
            </a:pPr>
            <a:endParaRPr lang="en-US" altLang="ja-JP" sz="3200" dirty="0">
              <a:latin typeface="Yu Gothic Medium" panose="020B0400000000000000" pitchFamily="34" charset="-128"/>
              <a:ea typeface="Yu Gothic Medium" panose="020B0400000000000000" pitchFamily="34" charset="-128"/>
            </a:endParaRPr>
          </a:p>
        </p:txBody>
      </p:sp>
      <p:sp>
        <p:nvSpPr>
          <p:cNvPr id="6" name="テキスト ボックス 5">
            <a:extLst>
              <a:ext uri="{FF2B5EF4-FFF2-40B4-BE49-F238E27FC236}">
                <a16:creationId xmlns:a16="http://schemas.microsoft.com/office/drawing/2014/main" id="{8362D384-384D-D5A6-D71A-A1A806B08A8D}"/>
              </a:ext>
            </a:extLst>
          </p:cNvPr>
          <p:cNvSpPr txBox="1"/>
          <p:nvPr/>
        </p:nvSpPr>
        <p:spPr>
          <a:xfrm>
            <a:off x="2397214" y="5251621"/>
            <a:ext cx="184731" cy="369332"/>
          </a:xfrm>
          <a:prstGeom prst="rect">
            <a:avLst/>
          </a:prstGeom>
          <a:noFill/>
        </p:spPr>
        <p:txBody>
          <a:bodyPr wrap="none" rtlCol="0">
            <a:spAutoFit/>
          </a:bodyPr>
          <a:lstStyle/>
          <a:p>
            <a:endParaRPr kumimoji="1" lang="ja-JP" altLang="en-US"/>
          </a:p>
        </p:txBody>
      </p:sp>
      <p:sp>
        <p:nvSpPr>
          <p:cNvPr id="12" name="コンテンツ プレースホルダー 2">
            <a:extLst>
              <a:ext uri="{FF2B5EF4-FFF2-40B4-BE49-F238E27FC236}">
                <a16:creationId xmlns:a16="http://schemas.microsoft.com/office/drawing/2014/main" id="{4B16F555-CE1A-F7D3-7EE7-2816FBAC74A5}"/>
              </a:ext>
            </a:extLst>
          </p:cNvPr>
          <p:cNvSpPr txBox="1">
            <a:spLocks/>
          </p:cNvSpPr>
          <p:nvPr/>
        </p:nvSpPr>
        <p:spPr>
          <a:xfrm>
            <a:off x="898647" y="2456818"/>
            <a:ext cx="10364452" cy="41751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a:lstStyle>
          <a:p>
            <a:pPr algn="just"/>
            <a:r>
              <a:rPr lang="ja-JP" altLang="en-US" sz="2800">
                <a:latin typeface="Yu Gothic" panose="020B0400000000000000" pitchFamily="34" charset="-128"/>
                <a:ea typeface="Yu Gothic" panose="020B0400000000000000" pitchFamily="34" charset="-128"/>
              </a:rPr>
              <a:t>二次元コンテンツ画像からキャラクターの顔を検出する。</a:t>
            </a:r>
            <a:endParaRPr lang="en-US" altLang="ja-JP" sz="2800" dirty="0">
              <a:latin typeface="Yu Gothic" panose="020B0400000000000000" pitchFamily="34" charset="-128"/>
              <a:ea typeface="Yu Gothic" panose="020B0400000000000000" pitchFamily="34" charset="-128"/>
            </a:endParaRPr>
          </a:p>
          <a:p>
            <a:pPr marL="0" indent="0" algn="just">
              <a:buNone/>
            </a:pPr>
            <a:endParaRPr lang="en-US" altLang="ja-JP" sz="2000" dirty="0">
              <a:latin typeface="Yu Gothic" panose="020B0400000000000000" pitchFamily="34" charset="-128"/>
              <a:ea typeface="Yu Gothic" panose="020B0400000000000000" pitchFamily="34" charset="-128"/>
            </a:endParaRPr>
          </a:p>
          <a:p>
            <a:pPr algn="just"/>
            <a:r>
              <a:rPr lang="ja-JP" altLang="en-US" sz="2800">
                <a:latin typeface="Yu Gothic" panose="020B0400000000000000" pitchFamily="34" charset="-128"/>
                <a:ea typeface="Yu Gothic" panose="020B0400000000000000" pitchFamily="34" charset="-128"/>
              </a:rPr>
              <a:t>基準となるキャラクターの顔画像と他の顔画像を比較する。その類似度を人の主観に近づける。</a:t>
            </a:r>
            <a:endParaRPr lang="en-US" altLang="ja-JP" sz="2800" dirty="0">
              <a:latin typeface="Yu Gothic" panose="020B0400000000000000" pitchFamily="34" charset="-128"/>
              <a:ea typeface="Yu Gothic" panose="020B0400000000000000" pitchFamily="34" charset="-128"/>
            </a:endParaRPr>
          </a:p>
          <a:p>
            <a:pPr marL="0" indent="0" algn="just">
              <a:buNone/>
            </a:pPr>
            <a:endParaRPr lang="en-US" altLang="ja-JP" sz="4000" dirty="0">
              <a:latin typeface="Yu Gothic" panose="020B0400000000000000" pitchFamily="34" charset="-128"/>
              <a:ea typeface="Yu Gothic" panose="020B0400000000000000" pitchFamily="34" charset="-128"/>
            </a:endParaRPr>
          </a:p>
          <a:p>
            <a:pPr algn="just"/>
            <a:r>
              <a:rPr lang="ja-JP" altLang="en-US" sz="2800">
                <a:latin typeface="Yu Gothic" panose="020B0400000000000000" pitchFamily="34" charset="-128"/>
                <a:ea typeface="Yu Gothic" panose="020B0400000000000000" pitchFamily="34" charset="-128"/>
              </a:rPr>
              <a:t>目的を達成するための手段はいくつかあるため、最適な方法を探しだす。</a:t>
            </a:r>
            <a:endParaRPr lang="en-US" altLang="ja-JP" sz="2800" dirty="0">
              <a:latin typeface="Yu Gothic" panose="020B0400000000000000" pitchFamily="34" charset="-128"/>
              <a:ea typeface="Yu Gothic" panose="020B0400000000000000" pitchFamily="34" charset="-128"/>
            </a:endParaRPr>
          </a:p>
        </p:txBody>
      </p:sp>
      <p:sp>
        <p:nvSpPr>
          <p:cNvPr id="7" name="コンテンツ プレースホルダー 2">
            <a:extLst>
              <a:ext uri="{FF2B5EF4-FFF2-40B4-BE49-F238E27FC236}">
                <a16:creationId xmlns:a16="http://schemas.microsoft.com/office/drawing/2014/main" id="{1DAB7C31-42EA-AF5B-1A65-8C749D01E2F8}"/>
              </a:ext>
            </a:extLst>
          </p:cNvPr>
          <p:cNvSpPr txBox="1">
            <a:spLocks/>
          </p:cNvSpPr>
          <p:nvPr/>
        </p:nvSpPr>
        <p:spPr>
          <a:xfrm>
            <a:off x="994721" y="4322807"/>
            <a:ext cx="10394707" cy="80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a:lstStyle>
          <a:p>
            <a:pPr marL="0" indent="0">
              <a:buNone/>
            </a:pPr>
            <a:r>
              <a:rPr lang="ja-JP" altLang="en-US" sz="4000">
                <a:solidFill>
                  <a:srgbClr val="FF0000"/>
                </a:solidFill>
                <a:latin typeface="Yu Gothic Medium" panose="020B0400000000000000" pitchFamily="34" charset="-128"/>
                <a:ea typeface="Yu Gothic Medium" panose="020B0400000000000000" pitchFamily="34" charset="-128"/>
              </a:rPr>
              <a:t>目標</a:t>
            </a:r>
            <a:endParaRPr lang="en-US" altLang="ja-JP" sz="4000" dirty="0">
              <a:solidFill>
                <a:srgbClr val="FF0000"/>
              </a:solidFill>
              <a:latin typeface="Yu Gothic Medium" panose="020B0400000000000000" pitchFamily="34" charset="-128"/>
              <a:ea typeface="Yu Gothic Medium" panose="020B0400000000000000" pitchFamily="34" charset="-128"/>
            </a:endParaRPr>
          </a:p>
        </p:txBody>
      </p:sp>
      <p:sp>
        <p:nvSpPr>
          <p:cNvPr id="10" name="スライド番号プレースホルダー 4">
            <a:extLst>
              <a:ext uri="{FF2B5EF4-FFF2-40B4-BE49-F238E27FC236}">
                <a16:creationId xmlns:a16="http://schemas.microsoft.com/office/drawing/2014/main" id="{F6798694-342A-A9C0-1DBE-58588242640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2</a:t>
            </a:fld>
            <a:endParaRPr kumimoji="1" lang="ja-JP" altLang="en-US" sz="2800">
              <a:solidFill>
                <a:schemeClr val="tx1"/>
              </a:solidFill>
            </a:endParaRPr>
          </a:p>
        </p:txBody>
      </p:sp>
    </p:spTree>
    <p:extLst>
      <p:ext uri="{BB962C8B-B14F-4D97-AF65-F5344CB8AC3E}">
        <p14:creationId xmlns:p14="http://schemas.microsoft.com/office/powerpoint/2010/main" val="343154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D412A8-86C2-5D44-07EB-8C24CDEB0665}"/>
              </a:ext>
            </a:extLst>
          </p:cNvPr>
          <p:cNvSpPr>
            <a:spLocks noGrp="1"/>
          </p:cNvSpPr>
          <p:nvPr>
            <p:ph type="title"/>
          </p:nvPr>
        </p:nvSpPr>
        <p:spPr>
          <a:xfrm>
            <a:off x="0" y="901534"/>
            <a:ext cx="12192000" cy="1293028"/>
          </a:xfrm>
        </p:spPr>
        <p:txBody>
          <a:bodyPr>
            <a:normAutofit/>
          </a:bodyPr>
          <a:lstStyle/>
          <a:p>
            <a:pPr algn="ctr"/>
            <a:r>
              <a:rPr lang="ja-JP" altLang="en-US" sz="4400"/>
              <a:t>今後の課題</a:t>
            </a:r>
          </a:p>
        </p:txBody>
      </p:sp>
      <p:sp>
        <p:nvSpPr>
          <p:cNvPr id="3" name="コンテンツ プレースホルダー 2">
            <a:extLst>
              <a:ext uri="{FF2B5EF4-FFF2-40B4-BE49-F238E27FC236}">
                <a16:creationId xmlns:a16="http://schemas.microsoft.com/office/drawing/2014/main" id="{C3599903-1854-7FB6-314A-7C16EB4CEF13}"/>
              </a:ext>
            </a:extLst>
          </p:cNvPr>
          <p:cNvSpPr>
            <a:spLocks noGrp="1"/>
          </p:cNvSpPr>
          <p:nvPr>
            <p:ph idx="1"/>
          </p:nvPr>
        </p:nvSpPr>
        <p:spPr/>
        <p:txBody>
          <a:bodyPr>
            <a:normAutofit/>
          </a:bodyPr>
          <a:lstStyle/>
          <a:p>
            <a:r>
              <a:rPr lang="ja-JP" altLang="en-US" sz="2800">
                <a:latin typeface="Yu Gothic" panose="020B0400000000000000" pitchFamily="34" charset="-128"/>
                <a:ea typeface="Yu Gothic" panose="020B0400000000000000" pitchFamily="34" charset="-128"/>
              </a:rPr>
              <a:t>顔検出において、類似度を調べているときに用いている画像のように、頭のてっぺんから顎の下までを検出できるようにする。</a:t>
            </a:r>
            <a:endParaRPr lang="en-US" altLang="ja-JP" sz="2800" dirty="0">
              <a:latin typeface="Yu Gothic" panose="020B0400000000000000" pitchFamily="34" charset="-128"/>
              <a:ea typeface="Yu Gothic" panose="020B0400000000000000" pitchFamily="34" charset="-128"/>
            </a:endParaRPr>
          </a:p>
          <a:p>
            <a:endParaRPr lang="en-US" altLang="ja-JP" sz="2800" dirty="0">
              <a:latin typeface="Yu Gothic" panose="020B0400000000000000" pitchFamily="34" charset="-128"/>
              <a:ea typeface="Yu Gothic" panose="020B0400000000000000" pitchFamily="34" charset="-128"/>
            </a:endParaRPr>
          </a:p>
          <a:p>
            <a:r>
              <a:rPr lang="ja-JP" altLang="en-US" sz="2800">
                <a:latin typeface="Yu Gothic" panose="020B0400000000000000" pitchFamily="34" charset="-128"/>
                <a:ea typeface="Yu Gothic" panose="020B0400000000000000" pitchFamily="34" charset="-128"/>
              </a:rPr>
              <a:t>類似度の算出において、算出した類似度の値に疑問が残るため、より良い値を得られるようにする。</a:t>
            </a:r>
            <a:endParaRPr lang="en-US" altLang="ja-JP" sz="2800" dirty="0">
              <a:latin typeface="Yu Gothic" panose="020B0400000000000000" pitchFamily="34" charset="-128"/>
              <a:ea typeface="Yu Gothic" panose="020B0400000000000000" pitchFamily="34" charset="-128"/>
            </a:endParaRPr>
          </a:p>
        </p:txBody>
      </p:sp>
      <p:sp>
        <p:nvSpPr>
          <p:cNvPr id="5" name="スライド番号プレースホルダー 4">
            <a:extLst>
              <a:ext uri="{FF2B5EF4-FFF2-40B4-BE49-F238E27FC236}">
                <a16:creationId xmlns:a16="http://schemas.microsoft.com/office/drawing/2014/main" id="{29D9347E-286A-A2A7-DF25-03EC4CB31522}"/>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20</a:t>
            </a:fld>
            <a:endParaRPr kumimoji="1" lang="ja-JP" altLang="en-US" sz="2800">
              <a:solidFill>
                <a:schemeClr val="tx1"/>
              </a:solidFill>
            </a:endParaRPr>
          </a:p>
        </p:txBody>
      </p:sp>
    </p:spTree>
    <p:extLst>
      <p:ext uri="{BB962C8B-B14F-4D97-AF65-F5344CB8AC3E}">
        <p14:creationId xmlns:p14="http://schemas.microsoft.com/office/powerpoint/2010/main" val="1481366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39B366-1404-DC0F-3786-9BBFB1DB0E35}"/>
              </a:ext>
            </a:extLst>
          </p:cNvPr>
          <p:cNvSpPr>
            <a:spLocks noGrp="1"/>
          </p:cNvSpPr>
          <p:nvPr>
            <p:ph type="title"/>
          </p:nvPr>
        </p:nvSpPr>
        <p:spPr>
          <a:xfrm>
            <a:off x="0" y="764375"/>
            <a:ext cx="12192000" cy="1293028"/>
          </a:xfrm>
        </p:spPr>
        <p:txBody>
          <a:bodyPr>
            <a:normAutofit/>
          </a:bodyPr>
          <a:lstStyle/>
          <a:p>
            <a:pPr algn="ctr"/>
            <a:r>
              <a:rPr lang="ja-JP" altLang="en-US" sz="4400"/>
              <a:t>顔検出の方法</a:t>
            </a:r>
          </a:p>
        </p:txBody>
      </p:sp>
      <p:sp>
        <p:nvSpPr>
          <p:cNvPr id="6" name="スライド番号プレースホルダー 4">
            <a:extLst>
              <a:ext uri="{FF2B5EF4-FFF2-40B4-BE49-F238E27FC236}">
                <a16:creationId xmlns:a16="http://schemas.microsoft.com/office/drawing/2014/main" id="{44B6DD61-29A8-16DF-435B-C5C7F25C8D8E}"/>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3</a:t>
            </a:fld>
            <a:endParaRPr kumimoji="1" lang="ja-JP" altLang="en-US" sz="2800">
              <a:solidFill>
                <a:schemeClr val="tx1"/>
              </a:solidFill>
            </a:endParaRPr>
          </a:p>
        </p:txBody>
      </p:sp>
      <p:pic>
        <p:nvPicPr>
          <p:cNvPr id="11" name="図 10" descr="ダイアグラム&#10;&#10;自動的に生成された説明">
            <a:extLst>
              <a:ext uri="{FF2B5EF4-FFF2-40B4-BE49-F238E27FC236}">
                <a16:creationId xmlns:a16="http://schemas.microsoft.com/office/drawing/2014/main" id="{08F7A6DC-987A-D923-0648-BCFFAA4B342E}"/>
              </a:ext>
            </a:extLst>
          </p:cNvPr>
          <p:cNvPicPr>
            <a:picLocks noChangeAspect="1"/>
          </p:cNvPicPr>
          <p:nvPr/>
        </p:nvPicPr>
        <p:blipFill>
          <a:blip r:embed="rId3"/>
          <a:stretch>
            <a:fillRect/>
          </a:stretch>
        </p:blipFill>
        <p:spPr>
          <a:xfrm>
            <a:off x="335805" y="1795549"/>
            <a:ext cx="11520389" cy="4505497"/>
          </a:xfrm>
          <a:prstGeom prst="rect">
            <a:avLst/>
          </a:prstGeom>
        </p:spPr>
      </p:pic>
    </p:spTree>
    <p:extLst>
      <p:ext uri="{BB962C8B-B14F-4D97-AF65-F5344CB8AC3E}">
        <p14:creationId xmlns:p14="http://schemas.microsoft.com/office/powerpoint/2010/main" val="17799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C975A-990A-1B2A-A041-5A38E1289793}"/>
              </a:ext>
            </a:extLst>
          </p:cNvPr>
          <p:cNvSpPr>
            <a:spLocks noGrp="1"/>
          </p:cNvSpPr>
          <p:nvPr>
            <p:ph type="title"/>
          </p:nvPr>
        </p:nvSpPr>
        <p:spPr>
          <a:xfrm>
            <a:off x="0" y="764375"/>
            <a:ext cx="12192000" cy="1293028"/>
          </a:xfrm>
        </p:spPr>
        <p:txBody>
          <a:bodyPr>
            <a:normAutofit/>
          </a:bodyPr>
          <a:lstStyle/>
          <a:p>
            <a:pPr algn="ctr"/>
            <a:r>
              <a:rPr lang="ja-JP" altLang="en-US" sz="4400"/>
              <a:t>識別器について</a:t>
            </a:r>
          </a:p>
        </p:txBody>
      </p:sp>
      <p:sp>
        <p:nvSpPr>
          <p:cNvPr id="3" name="コンテンツ プレースホルダー 2">
            <a:extLst>
              <a:ext uri="{FF2B5EF4-FFF2-40B4-BE49-F238E27FC236}">
                <a16:creationId xmlns:a16="http://schemas.microsoft.com/office/drawing/2014/main" id="{94340796-B075-73F1-B590-6C003C19E9A0}"/>
              </a:ext>
            </a:extLst>
          </p:cNvPr>
          <p:cNvSpPr>
            <a:spLocks noGrp="1"/>
          </p:cNvSpPr>
          <p:nvPr>
            <p:ph sz="quarter" idx="13"/>
          </p:nvPr>
        </p:nvSpPr>
        <p:spPr>
          <a:xfrm>
            <a:off x="685801" y="2063396"/>
            <a:ext cx="10394707" cy="3423004"/>
          </a:xfrm>
        </p:spPr>
        <p:txBody>
          <a:bodyPr>
            <a:normAutofit lnSpcReduction="10000"/>
          </a:bodyPr>
          <a:lstStyle/>
          <a:p>
            <a:r>
              <a:rPr lang="ja-JP" altLang="en-US" sz="2800">
                <a:latin typeface="Yu Gothic" panose="020B0400000000000000" pitchFamily="34" charset="-128"/>
                <a:ea typeface="Yu Gothic" panose="020B0400000000000000" pitchFamily="34" charset="-128"/>
              </a:rPr>
              <a:t>識別器の教師信号</a:t>
            </a:r>
            <a:endParaRPr lang="en-US" altLang="ja-JP" sz="2800" dirty="0">
              <a:latin typeface="Yu Gothic" panose="020B0400000000000000" pitchFamily="34" charset="-128"/>
              <a:ea typeface="Yu Gothic" panose="020B0400000000000000" pitchFamily="34" charset="-128"/>
            </a:endParaRPr>
          </a:p>
          <a:p>
            <a:pPr marL="0" indent="0">
              <a:buNone/>
            </a:pPr>
            <a:r>
              <a:rPr lang="ja-JP" altLang="en-US" sz="2800">
                <a:latin typeface="Yu Gothic" panose="020B0400000000000000" pitchFamily="34" charset="-128"/>
                <a:ea typeface="Yu Gothic" panose="020B0400000000000000" pitchFamily="34" charset="-128"/>
              </a:rPr>
              <a:t>　・</a:t>
            </a:r>
            <a:r>
              <a:rPr kumimoji="1" lang="ja-JP" altLang="en-US" sz="2800">
                <a:latin typeface="Yu Gothic" panose="020B0400000000000000" pitchFamily="34" charset="-128"/>
                <a:ea typeface="Yu Gothic" panose="020B0400000000000000" pitchFamily="34" charset="-128"/>
              </a:rPr>
              <a:t>顔画像</a:t>
            </a:r>
            <a:r>
              <a:rPr kumimoji="1" lang="en-US" altLang="ja-JP" sz="2800" dirty="0">
                <a:latin typeface="Yu Gothic" panose="020B0400000000000000" pitchFamily="34" charset="-128"/>
                <a:ea typeface="Yu Gothic" panose="020B0400000000000000" pitchFamily="34" charset="-128"/>
              </a:rPr>
              <a:t>400</a:t>
            </a:r>
            <a:r>
              <a:rPr kumimoji="1" lang="ja-JP" altLang="en-US" sz="2800">
                <a:latin typeface="Yu Gothic" panose="020B0400000000000000" pitchFamily="34" charset="-128"/>
                <a:ea typeface="Yu Gothic" panose="020B0400000000000000" pitchFamily="34" charset="-128"/>
              </a:rPr>
              <a:t>枚と顔画像以外</a:t>
            </a:r>
            <a:r>
              <a:rPr kumimoji="1" lang="en-US" altLang="ja-JP" sz="2800" dirty="0">
                <a:latin typeface="Yu Gothic" panose="020B0400000000000000" pitchFamily="34" charset="-128"/>
                <a:ea typeface="Yu Gothic" panose="020B0400000000000000" pitchFamily="34" charset="-128"/>
              </a:rPr>
              <a:t>200</a:t>
            </a:r>
            <a:r>
              <a:rPr kumimoji="1" lang="ja-JP" altLang="en-US" sz="2800">
                <a:latin typeface="Yu Gothic" panose="020B0400000000000000" pitchFamily="34" charset="-128"/>
                <a:ea typeface="Yu Gothic" panose="020B0400000000000000" pitchFamily="34" charset="-128"/>
              </a:rPr>
              <a:t>枚</a:t>
            </a:r>
            <a:endParaRPr lang="en-US" altLang="ja-JP" sz="2800" dirty="0">
              <a:latin typeface="Yu Gothic" panose="020B0400000000000000" pitchFamily="34" charset="-128"/>
              <a:ea typeface="Yu Gothic" panose="020B0400000000000000" pitchFamily="34" charset="-128"/>
            </a:endParaRPr>
          </a:p>
          <a:p>
            <a:pPr marL="0" indent="0">
              <a:buNone/>
            </a:pPr>
            <a:r>
              <a:rPr lang="ja-JP" altLang="en-US" sz="2800">
                <a:latin typeface="Yu Gothic" panose="020B0400000000000000" pitchFamily="34" charset="-128"/>
                <a:ea typeface="Yu Gothic" panose="020B0400000000000000" pitchFamily="34" charset="-128"/>
              </a:rPr>
              <a:t>　・</a:t>
            </a:r>
            <a:r>
              <a:rPr kumimoji="1" lang="ja-JP" altLang="en-US" sz="2800">
                <a:latin typeface="Yu Gothic" panose="020B0400000000000000" pitchFamily="34" charset="-128"/>
                <a:ea typeface="Yu Gothic" panose="020B0400000000000000" pitchFamily="34" charset="-128"/>
              </a:rPr>
              <a:t>顔画像</a:t>
            </a:r>
            <a:r>
              <a:rPr kumimoji="1" lang="en-US" altLang="ja-JP" sz="2800" dirty="0">
                <a:latin typeface="Yu Gothic" panose="020B0400000000000000" pitchFamily="34" charset="-128"/>
                <a:ea typeface="Yu Gothic" panose="020B0400000000000000" pitchFamily="34" charset="-128"/>
              </a:rPr>
              <a:t>1000</a:t>
            </a:r>
            <a:r>
              <a:rPr kumimoji="1" lang="ja-JP" altLang="en-US" sz="2800">
                <a:latin typeface="Yu Gothic" panose="020B0400000000000000" pitchFamily="34" charset="-128"/>
                <a:ea typeface="Yu Gothic" panose="020B0400000000000000" pitchFamily="34" charset="-128"/>
              </a:rPr>
              <a:t>枚と顔画像以外</a:t>
            </a:r>
            <a:r>
              <a:rPr kumimoji="1" lang="en-US" altLang="ja-JP" sz="2800" dirty="0">
                <a:latin typeface="Yu Gothic" panose="020B0400000000000000" pitchFamily="34" charset="-128"/>
                <a:ea typeface="Yu Gothic" panose="020B0400000000000000" pitchFamily="34" charset="-128"/>
              </a:rPr>
              <a:t>500</a:t>
            </a:r>
            <a:r>
              <a:rPr kumimoji="1" lang="ja-JP" altLang="en-US" sz="2800">
                <a:latin typeface="Yu Gothic" panose="020B0400000000000000" pitchFamily="34" charset="-128"/>
                <a:ea typeface="Yu Gothic" panose="020B0400000000000000" pitchFamily="34" charset="-128"/>
              </a:rPr>
              <a:t>枚</a:t>
            </a:r>
            <a:endParaRPr lang="en-US" altLang="ja-JP" sz="2800" dirty="0">
              <a:latin typeface="Yu Gothic" panose="020B0400000000000000" pitchFamily="34" charset="-128"/>
              <a:ea typeface="Yu Gothic" panose="020B0400000000000000" pitchFamily="34" charset="-128"/>
            </a:endParaRPr>
          </a:p>
          <a:p>
            <a:pPr marL="0" indent="0">
              <a:buNone/>
            </a:pPr>
            <a:endParaRPr lang="en-US" altLang="ja-JP" sz="2800" dirty="0">
              <a:latin typeface="Yu Gothic" panose="020B0400000000000000" pitchFamily="34" charset="-128"/>
              <a:ea typeface="Yu Gothic" panose="020B0400000000000000" pitchFamily="34" charset="-128"/>
            </a:endParaRPr>
          </a:p>
          <a:p>
            <a:r>
              <a:rPr lang="ja-JP" altLang="en-US" sz="2800">
                <a:latin typeface="Yu Gothic" panose="020B0400000000000000" pitchFamily="34" charset="-128"/>
                <a:ea typeface="Yu Gothic" panose="020B0400000000000000" pitchFamily="34" charset="-128"/>
              </a:rPr>
              <a:t>特徴の検出方法</a:t>
            </a:r>
            <a:endParaRPr lang="en-US" altLang="ja-JP" sz="2800" dirty="0">
              <a:latin typeface="Yu Gothic" panose="020B0400000000000000" pitchFamily="34" charset="-128"/>
              <a:ea typeface="Yu Gothic" panose="020B0400000000000000" pitchFamily="34" charset="-128"/>
            </a:endParaRPr>
          </a:p>
          <a:p>
            <a:pPr marL="0" indent="0">
              <a:buNone/>
            </a:pPr>
            <a:r>
              <a:rPr lang="en-US" altLang="ja-JP" sz="2800" dirty="0">
                <a:latin typeface="Yu Gothic" panose="020B0400000000000000" pitchFamily="34" charset="-128"/>
                <a:ea typeface="Yu Gothic" panose="020B0400000000000000" pitchFamily="34" charset="-128"/>
              </a:rPr>
              <a:t>   </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Haar-Like</a:t>
            </a:r>
            <a:r>
              <a:rPr lang="ja-JP" altLang="en-US" sz="2800">
                <a:latin typeface="Yu Gothic" panose="020B0400000000000000" pitchFamily="34" charset="-128"/>
                <a:ea typeface="Yu Gothic" panose="020B0400000000000000" pitchFamily="34" charset="-128"/>
              </a:rPr>
              <a:t>特徴</a:t>
            </a:r>
            <a:endParaRPr lang="en-US" altLang="ja-JP" sz="2800" dirty="0">
              <a:latin typeface="Yu Gothic" panose="020B0400000000000000" pitchFamily="34" charset="-128"/>
              <a:ea typeface="Yu Gothic" panose="020B0400000000000000" pitchFamily="34" charset="-128"/>
            </a:endParaRPr>
          </a:p>
          <a:p>
            <a:pPr marL="0" indent="0">
              <a:buNone/>
            </a:pPr>
            <a:r>
              <a:rPr lang="en-US" altLang="ja-JP" sz="2800" dirty="0">
                <a:latin typeface="Yu Gothic" panose="020B0400000000000000" pitchFamily="34" charset="-128"/>
                <a:ea typeface="Yu Gothic" panose="020B0400000000000000" pitchFamily="34" charset="-128"/>
              </a:rPr>
              <a:t>   </a:t>
            </a:r>
            <a:r>
              <a:rPr lang="ja-JP" altLang="en-US" sz="2800">
                <a:latin typeface="Yu Gothic" panose="020B0400000000000000" pitchFamily="34" charset="-128"/>
                <a:ea typeface="Yu Gothic" panose="020B0400000000000000" pitchFamily="34" charset="-128"/>
              </a:rPr>
              <a:t>・</a:t>
            </a:r>
            <a:r>
              <a:rPr lang="en-US" altLang="ja-JP" sz="2800" dirty="0">
                <a:latin typeface="Yu Gothic" panose="020B0400000000000000" pitchFamily="34" charset="-128"/>
                <a:ea typeface="Yu Gothic" panose="020B0400000000000000" pitchFamily="34" charset="-128"/>
              </a:rPr>
              <a:t>LBP</a:t>
            </a:r>
            <a:r>
              <a:rPr lang="ja-JP" altLang="en-US" sz="2800">
                <a:latin typeface="Yu Gothic" panose="020B0400000000000000" pitchFamily="34" charset="-128"/>
                <a:ea typeface="Yu Gothic" panose="020B0400000000000000" pitchFamily="34" charset="-128"/>
              </a:rPr>
              <a:t>特徴</a:t>
            </a:r>
          </a:p>
        </p:txBody>
      </p:sp>
      <p:sp>
        <p:nvSpPr>
          <p:cNvPr id="6" name="スライド番号プレースホルダー 4">
            <a:extLst>
              <a:ext uri="{FF2B5EF4-FFF2-40B4-BE49-F238E27FC236}">
                <a16:creationId xmlns:a16="http://schemas.microsoft.com/office/drawing/2014/main" id="{55F6041B-77AF-3BCF-7037-A8C647C25F2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4</a:t>
            </a:fld>
            <a:endParaRPr kumimoji="1" lang="ja-JP" altLang="en-US" sz="2800">
              <a:solidFill>
                <a:schemeClr val="tx1"/>
              </a:solidFill>
            </a:endParaRPr>
          </a:p>
        </p:txBody>
      </p:sp>
    </p:spTree>
    <p:extLst>
      <p:ext uri="{BB962C8B-B14F-4D97-AF65-F5344CB8AC3E}">
        <p14:creationId xmlns:p14="http://schemas.microsoft.com/office/powerpoint/2010/main" val="3066049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4D5C29-CF89-D89D-D639-33C15731E4F6}"/>
              </a:ext>
            </a:extLst>
          </p:cNvPr>
          <p:cNvSpPr>
            <a:spLocks noGrp="1"/>
          </p:cNvSpPr>
          <p:nvPr>
            <p:ph type="title"/>
          </p:nvPr>
        </p:nvSpPr>
        <p:spPr>
          <a:xfrm>
            <a:off x="0" y="260522"/>
            <a:ext cx="12192000" cy="1293028"/>
          </a:xfrm>
        </p:spPr>
        <p:txBody>
          <a:bodyPr>
            <a:normAutofit/>
          </a:bodyPr>
          <a:lstStyle/>
          <a:p>
            <a:pPr algn="ctr"/>
            <a:r>
              <a:rPr lang="ja-JP" altLang="en-US" sz="4400">
                <a:latin typeface="+mj-ea"/>
              </a:rPr>
              <a:t>画像の識別結果</a:t>
            </a:r>
          </a:p>
        </p:txBody>
      </p:sp>
      <p:pic>
        <p:nvPicPr>
          <p:cNvPr id="7" name="図 6" descr="おもちゃ, 人形, 子供, 少年 が含まれている画像&#10;&#10;自動的に生成された説明">
            <a:extLst>
              <a:ext uri="{FF2B5EF4-FFF2-40B4-BE49-F238E27FC236}">
                <a16:creationId xmlns:a16="http://schemas.microsoft.com/office/drawing/2014/main" id="{8E58777E-5B4B-E975-26F8-261EF7777976}"/>
              </a:ext>
            </a:extLst>
          </p:cNvPr>
          <p:cNvPicPr>
            <a:picLocks noChangeAspect="1"/>
          </p:cNvPicPr>
          <p:nvPr/>
        </p:nvPicPr>
        <p:blipFill>
          <a:blip r:embed="rId3"/>
          <a:stretch>
            <a:fillRect/>
          </a:stretch>
        </p:blipFill>
        <p:spPr>
          <a:xfrm>
            <a:off x="895935" y="1294432"/>
            <a:ext cx="4320356" cy="2268000"/>
          </a:xfrm>
          <a:prstGeom prst="rect">
            <a:avLst/>
          </a:prstGeom>
        </p:spPr>
      </p:pic>
      <p:pic>
        <p:nvPicPr>
          <p:cNvPr id="8" name="図 7" descr="おもちゃ, 人形, 乗る が含まれている画像&#10;&#10;自動的に生成された説明">
            <a:extLst>
              <a:ext uri="{FF2B5EF4-FFF2-40B4-BE49-F238E27FC236}">
                <a16:creationId xmlns:a16="http://schemas.microsoft.com/office/drawing/2014/main" id="{7D6189C8-E800-2D7B-6F0B-C9B4E871D815}"/>
              </a:ext>
            </a:extLst>
          </p:cNvPr>
          <p:cNvPicPr>
            <a:picLocks noChangeAspect="1"/>
          </p:cNvPicPr>
          <p:nvPr/>
        </p:nvPicPr>
        <p:blipFill>
          <a:blip r:embed="rId4"/>
          <a:stretch>
            <a:fillRect/>
          </a:stretch>
        </p:blipFill>
        <p:spPr>
          <a:xfrm>
            <a:off x="6827903" y="1294444"/>
            <a:ext cx="4320000" cy="2267976"/>
          </a:xfrm>
          <a:prstGeom prst="rect">
            <a:avLst/>
          </a:prstGeom>
        </p:spPr>
      </p:pic>
      <p:sp>
        <p:nvSpPr>
          <p:cNvPr id="9" name="テキスト ボックス 8">
            <a:extLst>
              <a:ext uri="{FF2B5EF4-FFF2-40B4-BE49-F238E27FC236}">
                <a16:creationId xmlns:a16="http://schemas.microsoft.com/office/drawing/2014/main" id="{960BC4D5-9099-FC75-246E-7A7F96183AEA}"/>
              </a:ext>
            </a:extLst>
          </p:cNvPr>
          <p:cNvSpPr txBox="1"/>
          <p:nvPr/>
        </p:nvSpPr>
        <p:spPr>
          <a:xfrm>
            <a:off x="634483" y="3526048"/>
            <a:ext cx="10307752" cy="523220"/>
          </a:xfrm>
          <a:prstGeom prst="rect">
            <a:avLst/>
          </a:prstGeom>
          <a:noFill/>
        </p:spPr>
        <p:txBody>
          <a:bodyPr wrap="square" rtlCol="0">
            <a:spAutoFit/>
          </a:bodyPr>
          <a:lstStyle/>
          <a:p>
            <a:r>
              <a:rPr kumimoji="1" lang="en-US" altLang="ja-JP" sz="2800" dirty="0">
                <a:latin typeface="Yu Gothic" panose="020B0400000000000000" pitchFamily="34" charset="-128"/>
                <a:ea typeface="Yu Gothic" panose="020B0400000000000000" pitchFamily="34" charset="-128"/>
              </a:rPr>
              <a:t>Haar-Like</a:t>
            </a:r>
            <a:r>
              <a:rPr kumimoji="1" lang="ja-JP" altLang="en-US" sz="2800">
                <a:latin typeface="Yu Gothic" panose="020B0400000000000000" pitchFamily="34" charset="-128"/>
                <a:ea typeface="Yu Gothic" panose="020B0400000000000000" pitchFamily="34" charset="-128"/>
              </a:rPr>
              <a:t>特徴</a:t>
            </a:r>
            <a:r>
              <a:rPr kumimoji="1" lang="en-US" altLang="ja-JP" sz="2800" dirty="0">
                <a:latin typeface="Yu Gothic" panose="020B0400000000000000" pitchFamily="34" charset="-128"/>
                <a:ea typeface="Yu Gothic" panose="020B0400000000000000" pitchFamily="34" charset="-128"/>
              </a:rPr>
              <a:t> 400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-200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                 LBP</a:t>
            </a:r>
            <a:r>
              <a:rPr kumimoji="1" lang="ja-JP" altLang="en-US" sz="2800">
                <a:latin typeface="Yu Gothic" panose="020B0400000000000000" pitchFamily="34" charset="-128"/>
                <a:ea typeface="Yu Gothic" panose="020B0400000000000000" pitchFamily="34" charset="-128"/>
              </a:rPr>
              <a:t>特徴</a:t>
            </a:r>
            <a:r>
              <a:rPr kumimoji="1" lang="en-US" altLang="ja-JP" sz="2800" dirty="0">
                <a:latin typeface="Yu Gothic" panose="020B0400000000000000" pitchFamily="34" charset="-128"/>
                <a:ea typeface="Yu Gothic" panose="020B0400000000000000" pitchFamily="34" charset="-128"/>
              </a:rPr>
              <a:t> 400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-200</a:t>
            </a:r>
            <a:r>
              <a:rPr kumimoji="1" lang="ja-JP" altLang="en-US" sz="2800">
                <a:latin typeface="Yu Gothic" panose="020B0400000000000000" pitchFamily="34" charset="-128"/>
                <a:ea typeface="Yu Gothic" panose="020B0400000000000000" pitchFamily="34" charset="-128"/>
              </a:rPr>
              <a:t>枚</a:t>
            </a:r>
          </a:p>
        </p:txBody>
      </p:sp>
      <p:pic>
        <p:nvPicPr>
          <p:cNvPr id="11" name="図 10">
            <a:extLst>
              <a:ext uri="{FF2B5EF4-FFF2-40B4-BE49-F238E27FC236}">
                <a16:creationId xmlns:a16="http://schemas.microsoft.com/office/drawing/2014/main" id="{A4F68FD4-1C27-4BF7-0A56-6634C609A774}"/>
              </a:ext>
            </a:extLst>
          </p:cNvPr>
          <p:cNvPicPr>
            <a:picLocks noChangeAspect="1"/>
          </p:cNvPicPr>
          <p:nvPr/>
        </p:nvPicPr>
        <p:blipFill>
          <a:blip r:embed="rId5"/>
          <a:stretch>
            <a:fillRect/>
          </a:stretch>
        </p:blipFill>
        <p:spPr>
          <a:xfrm>
            <a:off x="895935" y="3976064"/>
            <a:ext cx="4320000" cy="2267920"/>
          </a:xfrm>
          <a:prstGeom prst="rect">
            <a:avLst/>
          </a:prstGeom>
        </p:spPr>
      </p:pic>
      <p:pic>
        <p:nvPicPr>
          <p:cNvPr id="12" name="図 11">
            <a:extLst>
              <a:ext uri="{FF2B5EF4-FFF2-40B4-BE49-F238E27FC236}">
                <a16:creationId xmlns:a16="http://schemas.microsoft.com/office/drawing/2014/main" id="{80662CC2-1C7E-C979-57A9-1DC777EDA300}"/>
              </a:ext>
            </a:extLst>
          </p:cNvPr>
          <p:cNvPicPr>
            <a:picLocks noChangeAspect="1"/>
          </p:cNvPicPr>
          <p:nvPr/>
        </p:nvPicPr>
        <p:blipFill>
          <a:blip r:embed="rId6"/>
          <a:stretch>
            <a:fillRect/>
          </a:stretch>
        </p:blipFill>
        <p:spPr>
          <a:xfrm>
            <a:off x="6827903" y="3976064"/>
            <a:ext cx="4320000" cy="2267716"/>
          </a:xfrm>
          <a:prstGeom prst="rect">
            <a:avLst/>
          </a:prstGeom>
        </p:spPr>
      </p:pic>
      <p:sp>
        <p:nvSpPr>
          <p:cNvPr id="13" name="テキスト ボックス 12">
            <a:extLst>
              <a:ext uri="{FF2B5EF4-FFF2-40B4-BE49-F238E27FC236}">
                <a16:creationId xmlns:a16="http://schemas.microsoft.com/office/drawing/2014/main" id="{0A464DE8-517C-DEEB-2D9D-D69DDEB2086F}"/>
              </a:ext>
            </a:extLst>
          </p:cNvPr>
          <p:cNvSpPr txBox="1"/>
          <p:nvPr/>
        </p:nvSpPr>
        <p:spPr>
          <a:xfrm>
            <a:off x="668963" y="6250118"/>
            <a:ext cx="10854076" cy="523220"/>
          </a:xfrm>
          <a:prstGeom prst="rect">
            <a:avLst/>
          </a:prstGeom>
          <a:noFill/>
        </p:spPr>
        <p:txBody>
          <a:bodyPr wrap="square" rtlCol="0">
            <a:spAutoFit/>
          </a:bodyPr>
          <a:lstStyle/>
          <a:p>
            <a:r>
              <a:rPr kumimoji="1" lang="en-US" altLang="ja-JP" sz="2800" dirty="0">
                <a:latin typeface="Yu Gothic" panose="020B0400000000000000" pitchFamily="34" charset="-128"/>
                <a:ea typeface="Yu Gothic" panose="020B0400000000000000" pitchFamily="34" charset="-128"/>
              </a:rPr>
              <a:t>Haar-Like</a:t>
            </a:r>
            <a:r>
              <a:rPr kumimoji="1" lang="ja-JP" altLang="en-US" sz="2800">
                <a:latin typeface="Yu Gothic" panose="020B0400000000000000" pitchFamily="34" charset="-128"/>
                <a:ea typeface="Yu Gothic" panose="020B0400000000000000" pitchFamily="34" charset="-128"/>
              </a:rPr>
              <a:t>特徴</a:t>
            </a:r>
            <a:r>
              <a:rPr kumimoji="1" lang="en-US" altLang="ja-JP" sz="2800" dirty="0">
                <a:latin typeface="Yu Gothic" panose="020B0400000000000000" pitchFamily="34" charset="-128"/>
                <a:ea typeface="Yu Gothic" panose="020B0400000000000000" pitchFamily="34" charset="-128"/>
              </a:rPr>
              <a:t> 1000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-500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               LBP</a:t>
            </a:r>
            <a:r>
              <a:rPr kumimoji="1" lang="ja-JP" altLang="en-US" sz="2800">
                <a:latin typeface="Yu Gothic" panose="020B0400000000000000" pitchFamily="34" charset="-128"/>
                <a:ea typeface="Yu Gothic" panose="020B0400000000000000" pitchFamily="34" charset="-128"/>
              </a:rPr>
              <a:t>特徴</a:t>
            </a:r>
            <a:r>
              <a:rPr kumimoji="1" lang="en-US" altLang="ja-JP" sz="2800" dirty="0">
                <a:latin typeface="Yu Gothic" panose="020B0400000000000000" pitchFamily="34" charset="-128"/>
                <a:ea typeface="Yu Gothic" panose="020B0400000000000000" pitchFamily="34" charset="-128"/>
              </a:rPr>
              <a:t> 1000</a:t>
            </a:r>
            <a:r>
              <a:rPr kumimoji="1" lang="ja-JP" altLang="en-US" sz="2800">
                <a:latin typeface="Yu Gothic" panose="020B0400000000000000" pitchFamily="34" charset="-128"/>
                <a:ea typeface="Yu Gothic" panose="020B0400000000000000" pitchFamily="34" charset="-128"/>
              </a:rPr>
              <a:t>枚</a:t>
            </a:r>
            <a:r>
              <a:rPr kumimoji="1" lang="en-US" altLang="ja-JP" sz="2800" dirty="0">
                <a:latin typeface="Yu Gothic" panose="020B0400000000000000" pitchFamily="34" charset="-128"/>
                <a:ea typeface="Yu Gothic" panose="020B0400000000000000" pitchFamily="34" charset="-128"/>
              </a:rPr>
              <a:t>-500</a:t>
            </a:r>
            <a:r>
              <a:rPr kumimoji="1" lang="ja-JP" altLang="en-US" sz="2800">
                <a:latin typeface="Yu Gothic" panose="020B0400000000000000" pitchFamily="34" charset="-128"/>
                <a:ea typeface="Yu Gothic" panose="020B0400000000000000" pitchFamily="34" charset="-128"/>
              </a:rPr>
              <a:t>枚</a:t>
            </a:r>
          </a:p>
        </p:txBody>
      </p:sp>
      <p:sp>
        <p:nvSpPr>
          <p:cNvPr id="16" name="スライド番号プレースホルダー 4">
            <a:extLst>
              <a:ext uri="{FF2B5EF4-FFF2-40B4-BE49-F238E27FC236}">
                <a16:creationId xmlns:a16="http://schemas.microsoft.com/office/drawing/2014/main" id="{E06466B6-C8BE-B7C4-558D-44C396DD232A}"/>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5</a:t>
            </a:fld>
            <a:endParaRPr kumimoji="1" lang="ja-JP" altLang="en-US" sz="2800">
              <a:solidFill>
                <a:schemeClr val="tx1"/>
              </a:solidFill>
            </a:endParaRPr>
          </a:p>
        </p:txBody>
      </p:sp>
    </p:spTree>
    <p:extLst>
      <p:ext uri="{BB962C8B-B14F-4D97-AF65-F5344CB8AC3E}">
        <p14:creationId xmlns:p14="http://schemas.microsoft.com/office/powerpoint/2010/main" val="127253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8AF1CD-F75F-AF9F-67A6-C9D593E116FD}"/>
              </a:ext>
            </a:extLst>
          </p:cNvPr>
          <p:cNvSpPr>
            <a:spLocks noGrp="1"/>
          </p:cNvSpPr>
          <p:nvPr>
            <p:ph type="title"/>
          </p:nvPr>
        </p:nvSpPr>
        <p:spPr>
          <a:xfrm>
            <a:off x="0" y="900000"/>
            <a:ext cx="12240000" cy="1296000"/>
          </a:xfrm>
        </p:spPr>
        <p:txBody>
          <a:bodyPr>
            <a:normAutofit/>
          </a:bodyPr>
          <a:lstStyle/>
          <a:p>
            <a:pPr algn="ctr"/>
            <a:r>
              <a:rPr lang="ja-JP" altLang="en-US" sz="4400"/>
              <a:t>画像の類似度を調べる方法と選択</a:t>
            </a:r>
          </a:p>
        </p:txBody>
      </p:sp>
      <p:sp>
        <p:nvSpPr>
          <p:cNvPr id="3" name="コンテンツ プレースホルダー 2">
            <a:extLst>
              <a:ext uri="{FF2B5EF4-FFF2-40B4-BE49-F238E27FC236}">
                <a16:creationId xmlns:a16="http://schemas.microsoft.com/office/drawing/2014/main" id="{4F23B40F-52E5-EED7-6A10-F35C76326BC2}"/>
              </a:ext>
            </a:extLst>
          </p:cNvPr>
          <p:cNvSpPr>
            <a:spLocks noGrp="1"/>
          </p:cNvSpPr>
          <p:nvPr>
            <p:ph idx="1"/>
          </p:nvPr>
        </p:nvSpPr>
        <p:spPr/>
        <p:txBody>
          <a:bodyPr>
            <a:normAutofit/>
          </a:bodyPr>
          <a:lstStyle/>
          <a:p>
            <a:r>
              <a:rPr lang="ja-JP" altLang="en-US" sz="2800">
                <a:latin typeface="Yu Gothic" panose="020B0400000000000000" pitchFamily="34" charset="-128"/>
                <a:ea typeface="Yu Gothic" panose="020B0400000000000000" pitchFamily="34" charset="-128"/>
              </a:rPr>
              <a:t>画像間の類似度を調べる方法はたくさんある。例えば特徴点マッチング、色ヒストグラム、</a:t>
            </a:r>
            <a:r>
              <a:rPr lang="en-US" altLang="ja-JP" sz="2800" dirty="0" err="1">
                <a:latin typeface="Yu Gothic" panose="020B0400000000000000" pitchFamily="34" charset="-128"/>
                <a:ea typeface="Yu Gothic" panose="020B0400000000000000" pitchFamily="34" charset="-128"/>
              </a:rPr>
              <a:t>imagehash</a:t>
            </a:r>
            <a:r>
              <a:rPr lang="ja-JP" altLang="en-US" sz="2800">
                <a:latin typeface="Yu Gothic" panose="020B0400000000000000" pitchFamily="34" charset="-128"/>
                <a:ea typeface="Yu Gothic" panose="020B0400000000000000" pitchFamily="34" charset="-128"/>
              </a:rPr>
              <a:t>、</a:t>
            </a:r>
            <a:r>
              <a:rPr lang="en-US" altLang="ja-JP" sz="2800" dirty="0" err="1">
                <a:latin typeface="Yu Gothic" panose="020B0400000000000000" pitchFamily="34" charset="-128"/>
                <a:ea typeface="Yu Gothic" panose="020B0400000000000000" pitchFamily="34" charset="-128"/>
              </a:rPr>
              <a:t>DeepLearning</a:t>
            </a:r>
            <a:r>
              <a:rPr lang="ja-JP" altLang="en-US" sz="2800">
                <a:latin typeface="Yu Gothic" panose="020B0400000000000000" pitchFamily="34" charset="-128"/>
                <a:ea typeface="Yu Gothic" panose="020B0400000000000000" pitchFamily="34" charset="-128"/>
              </a:rPr>
              <a:t>など。</a:t>
            </a:r>
            <a:endParaRPr lang="en-US" altLang="ja-JP" sz="2800" dirty="0">
              <a:latin typeface="Yu Gothic" panose="020B0400000000000000" pitchFamily="34" charset="-128"/>
              <a:ea typeface="Yu Gothic" panose="020B0400000000000000" pitchFamily="34" charset="-128"/>
            </a:endParaRPr>
          </a:p>
          <a:p>
            <a:endParaRPr lang="en-US" altLang="ja-JP" sz="2800" dirty="0">
              <a:latin typeface="Yu Gothic" panose="020B0400000000000000" pitchFamily="34" charset="-128"/>
              <a:ea typeface="Yu Gothic" panose="020B0400000000000000" pitchFamily="34" charset="-128"/>
            </a:endParaRPr>
          </a:p>
          <a:p>
            <a:r>
              <a:rPr lang="ja-JP" altLang="en-US" sz="2800">
                <a:latin typeface="Yu Gothic" panose="020B0400000000000000" pitchFamily="34" charset="-128"/>
                <a:ea typeface="Yu Gothic" panose="020B0400000000000000" pitchFamily="34" charset="-128"/>
              </a:rPr>
              <a:t>ただし、それぞれに利点と欠点が存在する。</a:t>
            </a:r>
            <a:endParaRPr lang="en-US" altLang="ja-JP" sz="2800" dirty="0">
              <a:latin typeface="Yu Gothic" panose="020B0400000000000000" pitchFamily="34" charset="-128"/>
              <a:ea typeface="Yu Gothic" panose="020B0400000000000000" pitchFamily="34" charset="-128"/>
            </a:endParaRPr>
          </a:p>
          <a:p>
            <a:pPr marL="0" indent="0">
              <a:buNone/>
            </a:pPr>
            <a:r>
              <a:rPr lang="en-US" altLang="ja-JP" sz="2800" dirty="0">
                <a:latin typeface="Yu Gothic" panose="020B0400000000000000" pitchFamily="34" charset="-128"/>
                <a:ea typeface="Yu Gothic" panose="020B0400000000000000" pitchFamily="34" charset="-128"/>
              </a:rPr>
              <a:t>  </a:t>
            </a:r>
            <a:r>
              <a:rPr lang="ja-JP" altLang="en-US" sz="2800">
                <a:latin typeface="Yu Gothic" panose="020B0400000000000000" pitchFamily="34" charset="-128"/>
                <a:ea typeface="Yu Gothic" panose="020B0400000000000000" pitchFamily="34" charset="-128"/>
              </a:rPr>
              <a:t>→類似度をより人の主観に近づけるため、組み合わせる。</a:t>
            </a:r>
            <a:endParaRPr lang="en-US" altLang="ja-JP" sz="2800" dirty="0">
              <a:latin typeface="Yu Gothic" panose="020B0400000000000000" pitchFamily="34" charset="-128"/>
              <a:ea typeface="Yu Gothic" panose="020B0400000000000000" pitchFamily="34" charset="-128"/>
            </a:endParaRPr>
          </a:p>
          <a:p>
            <a:endParaRPr lang="en-US" altLang="ja-JP" sz="2800" dirty="0">
              <a:latin typeface="Yu Gothic" panose="020B0400000000000000" pitchFamily="34" charset="-128"/>
              <a:ea typeface="Yu Gothic" panose="020B0400000000000000" pitchFamily="34" charset="-128"/>
            </a:endParaRPr>
          </a:p>
          <a:p>
            <a:r>
              <a:rPr lang="ja-JP" altLang="en-US" sz="2800">
                <a:latin typeface="Yu Gothic" panose="020B0400000000000000" pitchFamily="34" charset="-128"/>
                <a:ea typeface="Yu Gothic" panose="020B0400000000000000" pitchFamily="34" charset="-128"/>
              </a:rPr>
              <a:t>今回は、</a:t>
            </a:r>
            <a:r>
              <a:rPr lang="ja-JP" altLang="en-US" sz="2800">
                <a:solidFill>
                  <a:srgbClr val="FF0000"/>
                </a:solidFill>
                <a:latin typeface="Yu Gothic" panose="020B0400000000000000" pitchFamily="34" charset="-128"/>
                <a:ea typeface="Yu Gothic" panose="020B0400000000000000" pitchFamily="34" charset="-128"/>
              </a:rPr>
              <a:t>特徴点マッチング</a:t>
            </a:r>
            <a:r>
              <a:rPr lang="ja-JP" altLang="en-US" sz="2800">
                <a:latin typeface="Yu Gothic" panose="020B0400000000000000" pitchFamily="34" charset="-128"/>
                <a:ea typeface="Yu Gothic" panose="020B0400000000000000" pitchFamily="34" charset="-128"/>
              </a:rPr>
              <a:t>と</a:t>
            </a:r>
            <a:r>
              <a:rPr lang="ja-JP" altLang="en-US" sz="2800">
                <a:solidFill>
                  <a:srgbClr val="FF0000"/>
                </a:solidFill>
                <a:latin typeface="Yu Gothic" panose="020B0400000000000000" pitchFamily="34" charset="-128"/>
                <a:ea typeface="Yu Gothic" panose="020B0400000000000000" pitchFamily="34" charset="-128"/>
              </a:rPr>
              <a:t>色ヒストグラム</a:t>
            </a:r>
            <a:r>
              <a:rPr lang="ja-JP" altLang="en-US" sz="2800">
                <a:latin typeface="Yu Gothic" panose="020B0400000000000000" pitchFamily="34" charset="-128"/>
                <a:ea typeface="Yu Gothic" panose="020B0400000000000000" pitchFamily="34" charset="-128"/>
              </a:rPr>
              <a:t>の二つの方法を用いた。</a:t>
            </a:r>
            <a:endParaRPr lang="en-US" altLang="ja-JP" sz="2800" dirty="0">
              <a:latin typeface="Yu Gothic" panose="020B0400000000000000" pitchFamily="34" charset="-128"/>
              <a:ea typeface="Yu Gothic" panose="020B0400000000000000" pitchFamily="34" charset="-128"/>
            </a:endParaRPr>
          </a:p>
        </p:txBody>
      </p:sp>
      <p:sp>
        <p:nvSpPr>
          <p:cNvPr id="6" name="スライド番号プレースホルダー 4">
            <a:extLst>
              <a:ext uri="{FF2B5EF4-FFF2-40B4-BE49-F238E27FC236}">
                <a16:creationId xmlns:a16="http://schemas.microsoft.com/office/drawing/2014/main" id="{2D9311F8-003B-1CC2-ED91-84DF5418B468}"/>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6</a:t>
            </a:fld>
            <a:endParaRPr kumimoji="1" lang="ja-JP" altLang="en-US" sz="2800">
              <a:solidFill>
                <a:schemeClr val="tx1"/>
              </a:solidFill>
            </a:endParaRPr>
          </a:p>
        </p:txBody>
      </p:sp>
    </p:spTree>
    <p:extLst>
      <p:ext uri="{BB962C8B-B14F-4D97-AF65-F5344CB8AC3E}">
        <p14:creationId xmlns:p14="http://schemas.microsoft.com/office/powerpoint/2010/main" val="3445645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DF6185D-33D4-615C-0FC9-497D4E73C0A0}"/>
              </a:ext>
            </a:extLst>
          </p:cNvPr>
          <p:cNvSpPr>
            <a:spLocks noGrp="1"/>
          </p:cNvSpPr>
          <p:nvPr>
            <p:ph idx="1"/>
          </p:nvPr>
        </p:nvSpPr>
        <p:spPr/>
        <p:txBody>
          <a:bodyPr>
            <a:normAutofit/>
          </a:bodyPr>
          <a:lstStyle/>
          <a:p>
            <a:r>
              <a:rPr lang="ja-JP" altLang="en-US" sz="2800">
                <a:latin typeface="Yu Gothic" panose="020B0400000000000000" pitchFamily="34" charset="-128"/>
                <a:ea typeface="Yu Gothic" panose="020B0400000000000000" pitchFamily="34" charset="-128"/>
              </a:rPr>
              <a:t>画像中で顕著な変化が生じているところを</a:t>
            </a:r>
            <a:r>
              <a:rPr lang="ja-JP" altLang="en-US" sz="2800">
                <a:solidFill>
                  <a:srgbClr val="FF0000"/>
                </a:solidFill>
                <a:latin typeface="Yu Gothic" panose="020B0400000000000000" pitchFamily="34" charset="-128"/>
                <a:ea typeface="Yu Gothic" panose="020B0400000000000000" pitchFamily="34" charset="-128"/>
              </a:rPr>
              <a:t>特徴</a:t>
            </a:r>
            <a:r>
              <a:rPr lang="ja-JP" altLang="en-US" sz="2800">
                <a:latin typeface="Yu Gothic" panose="020B0400000000000000" pitchFamily="34" charset="-128"/>
                <a:ea typeface="Yu Gothic" panose="020B0400000000000000" pitchFamily="34" charset="-128"/>
              </a:rPr>
              <a:t>という。その特徴を画像間で対応させることを</a:t>
            </a:r>
            <a:r>
              <a:rPr lang="ja-JP" altLang="en-US" sz="2800">
                <a:solidFill>
                  <a:srgbClr val="FF0000"/>
                </a:solidFill>
                <a:latin typeface="Yu Gothic" panose="020B0400000000000000" pitchFamily="34" charset="-128"/>
                <a:ea typeface="Yu Gothic" panose="020B0400000000000000" pitchFamily="34" charset="-128"/>
              </a:rPr>
              <a:t>特徴点マッチング</a:t>
            </a:r>
            <a:r>
              <a:rPr lang="ja-JP" altLang="en-US" sz="2800">
                <a:latin typeface="Yu Gothic" panose="020B0400000000000000" pitchFamily="34" charset="-128"/>
                <a:ea typeface="Yu Gothic" panose="020B0400000000000000" pitchFamily="34" charset="-128"/>
              </a:rPr>
              <a:t>という。</a:t>
            </a:r>
            <a:endParaRPr lang="en-US" altLang="ja-JP" sz="2800" dirty="0">
              <a:latin typeface="Yu Gothic" panose="020B0400000000000000" pitchFamily="34" charset="-128"/>
              <a:ea typeface="Yu Gothic" panose="020B0400000000000000" pitchFamily="34" charset="-128"/>
            </a:endParaRPr>
          </a:p>
          <a:p>
            <a:endParaRPr lang="en-US" altLang="ja-JP" sz="2800" dirty="0"/>
          </a:p>
          <a:p>
            <a:endParaRPr lang="en-US" altLang="ja-JP" sz="2800" dirty="0"/>
          </a:p>
          <a:p>
            <a:r>
              <a:rPr lang="ja-JP" altLang="en-US" sz="2800">
                <a:latin typeface="Yu Gothic" panose="020B0400000000000000" pitchFamily="34" charset="-128"/>
                <a:ea typeface="Yu Gothic" panose="020B0400000000000000" pitchFamily="34" charset="-128"/>
              </a:rPr>
              <a:t>特徴を検出する方法はいくつか存在する。今回はその中から</a:t>
            </a:r>
            <a:r>
              <a:rPr lang="en-US" altLang="ja-JP" sz="2800" dirty="0">
                <a:latin typeface="Yu Gothic" panose="020B0400000000000000" pitchFamily="34" charset="-128"/>
                <a:ea typeface="Yu Gothic" panose="020B0400000000000000" pitchFamily="34" charset="-128"/>
              </a:rPr>
              <a:t>AKAZE</a:t>
            </a:r>
            <a:r>
              <a:rPr lang="ja-JP" altLang="en-US" sz="2800">
                <a:latin typeface="Yu Gothic" panose="020B0400000000000000" pitchFamily="34" charset="-128"/>
                <a:ea typeface="Yu Gothic" panose="020B0400000000000000" pitchFamily="34" charset="-128"/>
              </a:rPr>
              <a:t>特徴と</a:t>
            </a:r>
            <a:r>
              <a:rPr lang="en-US" altLang="ja-JP" sz="2800" dirty="0">
                <a:latin typeface="Yu Gothic" panose="020B0400000000000000" pitchFamily="34" charset="-128"/>
                <a:ea typeface="Yu Gothic" panose="020B0400000000000000" pitchFamily="34" charset="-128"/>
              </a:rPr>
              <a:t>ORB</a:t>
            </a:r>
            <a:r>
              <a:rPr lang="ja-JP" altLang="en-US" sz="2800">
                <a:latin typeface="Yu Gothic" panose="020B0400000000000000" pitchFamily="34" charset="-128"/>
                <a:ea typeface="Yu Gothic" panose="020B0400000000000000" pitchFamily="34" charset="-128"/>
              </a:rPr>
              <a:t>特徴と</a:t>
            </a:r>
            <a:r>
              <a:rPr lang="en-US" altLang="ja-JP" sz="2800" dirty="0">
                <a:latin typeface="Yu Gothic" panose="020B0400000000000000" pitchFamily="34" charset="-128"/>
                <a:ea typeface="Yu Gothic" panose="020B0400000000000000" pitchFamily="34" charset="-128"/>
              </a:rPr>
              <a:t>BRISK</a:t>
            </a:r>
            <a:r>
              <a:rPr lang="ja-JP" altLang="en-US" sz="2800">
                <a:latin typeface="Yu Gothic" panose="020B0400000000000000" pitchFamily="34" charset="-128"/>
                <a:ea typeface="Yu Gothic" panose="020B0400000000000000" pitchFamily="34" charset="-128"/>
              </a:rPr>
              <a:t>特徴を用いて比較する。</a:t>
            </a:r>
            <a:endParaRPr lang="en-US" altLang="ja-JP" sz="2800" dirty="0">
              <a:latin typeface="Yu Gothic" panose="020B0400000000000000" pitchFamily="34" charset="-128"/>
              <a:ea typeface="Yu Gothic" panose="020B0400000000000000" pitchFamily="34" charset="-128"/>
            </a:endParaRPr>
          </a:p>
          <a:p>
            <a:endParaRPr lang="en-US" altLang="ja-JP" sz="2800" dirty="0"/>
          </a:p>
        </p:txBody>
      </p:sp>
      <p:sp>
        <p:nvSpPr>
          <p:cNvPr id="4" name="タイトル 1">
            <a:extLst>
              <a:ext uri="{FF2B5EF4-FFF2-40B4-BE49-F238E27FC236}">
                <a16:creationId xmlns:a16="http://schemas.microsoft.com/office/drawing/2014/main" id="{06AD4651-3C15-3E2E-A423-D18710726AC8}"/>
              </a:ext>
            </a:extLst>
          </p:cNvPr>
          <p:cNvSpPr>
            <a:spLocks noGrp="1"/>
          </p:cNvSpPr>
          <p:nvPr>
            <p:ph type="title"/>
          </p:nvPr>
        </p:nvSpPr>
        <p:spPr>
          <a:xfrm>
            <a:off x="0" y="792000"/>
            <a:ext cx="12240000" cy="1260000"/>
          </a:xfrm>
        </p:spPr>
        <p:txBody>
          <a:bodyPr>
            <a:normAutofit/>
          </a:bodyPr>
          <a:lstStyle/>
          <a:p>
            <a:pPr algn="ctr"/>
            <a:r>
              <a:rPr lang="ja-JP" altLang="en-US" sz="4400"/>
              <a:t>特徴点マッチングとは</a:t>
            </a:r>
          </a:p>
        </p:txBody>
      </p:sp>
      <p:sp>
        <p:nvSpPr>
          <p:cNvPr id="8" name="スライド番号プレースホルダー 4">
            <a:extLst>
              <a:ext uri="{FF2B5EF4-FFF2-40B4-BE49-F238E27FC236}">
                <a16:creationId xmlns:a16="http://schemas.microsoft.com/office/drawing/2014/main" id="{CEE3629D-9A76-FDF6-B202-45A02224081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7</a:t>
            </a:fld>
            <a:endParaRPr kumimoji="1" lang="ja-JP" altLang="en-US" sz="2800">
              <a:solidFill>
                <a:schemeClr val="tx1"/>
              </a:solidFill>
            </a:endParaRPr>
          </a:p>
        </p:txBody>
      </p:sp>
    </p:spTree>
    <p:extLst>
      <p:ext uri="{BB962C8B-B14F-4D97-AF65-F5344CB8AC3E}">
        <p14:creationId xmlns:p14="http://schemas.microsoft.com/office/powerpoint/2010/main" val="1243756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01CC65F-3E26-8BD1-74C7-DA272EBC6F97}"/>
              </a:ext>
            </a:extLst>
          </p:cNvPr>
          <p:cNvSpPr>
            <a:spLocks noGrp="1"/>
          </p:cNvSpPr>
          <p:nvPr>
            <p:ph idx="1"/>
          </p:nvPr>
        </p:nvSpPr>
        <p:spPr>
          <a:xfrm>
            <a:off x="685800" y="1980000"/>
            <a:ext cx="10820400" cy="4238689"/>
          </a:xfrm>
        </p:spPr>
        <p:txBody>
          <a:bodyPr/>
          <a:lstStyle/>
          <a:p>
            <a:pPr algn="just"/>
            <a:r>
              <a:rPr lang="ja-JP" altLang="en-US" sz="2800">
                <a:latin typeface="Yu Gothic" panose="020B0400000000000000" pitchFamily="34" charset="-128"/>
                <a:ea typeface="Yu Gothic" panose="020B0400000000000000" pitchFamily="34" charset="-128"/>
              </a:rPr>
              <a:t>画像の色合いを</a:t>
            </a:r>
            <a:r>
              <a:rPr lang="en-US" altLang="ja-JP" sz="2800" dirty="0">
                <a:solidFill>
                  <a:srgbClr val="FF0000"/>
                </a:solidFill>
                <a:latin typeface="Yu Gothic" panose="020B0400000000000000" pitchFamily="34" charset="-128"/>
                <a:ea typeface="Yu Gothic" panose="020B0400000000000000" pitchFamily="34" charset="-128"/>
              </a:rPr>
              <a:t>BGR</a:t>
            </a:r>
            <a:r>
              <a:rPr lang="ja-JP" altLang="en-US" sz="2800">
                <a:solidFill>
                  <a:srgbClr val="FF0000"/>
                </a:solidFill>
                <a:latin typeface="Yu Gothic" panose="020B0400000000000000" pitchFamily="34" charset="-128"/>
                <a:ea typeface="Yu Gothic" panose="020B0400000000000000" pitchFamily="34" charset="-128"/>
              </a:rPr>
              <a:t>値</a:t>
            </a:r>
            <a:r>
              <a:rPr lang="ja-JP" altLang="en-US" sz="2800">
                <a:latin typeface="Yu Gothic" panose="020B0400000000000000" pitchFamily="34" charset="-128"/>
                <a:ea typeface="Yu Gothic" panose="020B0400000000000000" pitchFamily="34" charset="-128"/>
              </a:rPr>
              <a:t>のそれぞれで表現し、</a:t>
            </a:r>
            <a:endParaRPr lang="en-US" altLang="ja-JP" sz="2800" dirty="0">
              <a:latin typeface="Yu Gothic" panose="020B0400000000000000" pitchFamily="34" charset="-128"/>
              <a:ea typeface="Yu Gothic" panose="020B0400000000000000" pitchFamily="34" charset="-128"/>
            </a:endParaRPr>
          </a:p>
          <a:p>
            <a:pPr marL="0" indent="0" algn="just">
              <a:buNone/>
            </a:pPr>
            <a:r>
              <a:rPr lang="en-US" altLang="ja-JP" sz="2800" dirty="0">
                <a:latin typeface="Yu Gothic" panose="020B0400000000000000" pitchFamily="34" charset="-128"/>
                <a:ea typeface="Yu Gothic" panose="020B0400000000000000" pitchFamily="34" charset="-128"/>
              </a:rPr>
              <a:t>  </a:t>
            </a:r>
            <a:r>
              <a:rPr lang="ja-JP" altLang="en-US" sz="2800">
                <a:latin typeface="Yu Gothic" panose="020B0400000000000000" pitchFamily="34" charset="-128"/>
                <a:ea typeface="Yu Gothic" panose="020B0400000000000000" pitchFamily="34" charset="-128"/>
              </a:rPr>
              <a:t>そのヒストグラムを作成する。</a:t>
            </a:r>
            <a:endParaRPr lang="en-US" altLang="ja-JP" sz="2800" dirty="0">
              <a:latin typeface="Yu Gothic" panose="020B0400000000000000" pitchFamily="34" charset="-128"/>
              <a:ea typeface="Yu Gothic" panose="020B0400000000000000" pitchFamily="34" charset="-128"/>
            </a:endParaRPr>
          </a:p>
          <a:p>
            <a:pPr marL="0" indent="0" algn="just">
              <a:buNone/>
            </a:pPr>
            <a:endParaRPr lang="en-US" altLang="ja-JP" sz="2400" dirty="0">
              <a:latin typeface="Yu Gothic" panose="020B0400000000000000" pitchFamily="34" charset="-128"/>
              <a:ea typeface="Yu Gothic" panose="020B0400000000000000" pitchFamily="34" charset="-128"/>
            </a:endParaRPr>
          </a:p>
          <a:p>
            <a:pPr algn="just"/>
            <a:r>
              <a:rPr lang="ja-JP" altLang="en-US" sz="2800">
                <a:latin typeface="Yu Gothic" panose="020B0400000000000000" pitchFamily="34" charset="-128"/>
                <a:ea typeface="Yu Gothic" panose="020B0400000000000000" pitchFamily="34" charset="-128"/>
              </a:rPr>
              <a:t>背景によって左右されるのを防ぐため、</a:t>
            </a:r>
            <a:endParaRPr lang="en-US" altLang="ja-JP" sz="2800" dirty="0">
              <a:latin typeface="Yu Gothic" panose="020B0400000000000000" pitchFamily="34" charset="-128"/>
              <a:ea typeface="Yu Gothic" panose="020B0400000000000000" pitchFamily="34" charset="-128"/>
            </a:endParaRPr>
          </a:p>
          <a:p>
            <a:pPr marL="0" indent="0" algn="just">
              <a:buNone/>
            </a:pPr>
            <a:r>
              <a:rPr lang="en-US" altLang="ja-JP" sz="2800" dirty="0">
                <a:latin typeface="Yu Gothic" panose="020B0400000000000000" pitchFamily="34" charset="-128"/>
                <a:ea typeface="Yu Gothic" panose="020B0400000000000000" pitchFamily="34" charset="-128"/>
              </a:rPr>
              <a:t>  </a:t>
            </a:r>
            <a:r>
              <a:rPr lang="ja-JP" altLang="en-US" sz="2800">
                <a:latin typeface="Yu Gothic" panose="020B0400000000000000" pitchFamily="34" charset="-128"/>
                <a:ea typeface="Yu Gothic" panose="020B0400000000000000" pitchFamily="34" charset="-128"/>
              </a:rPr>
              <a:t>背景を白抜きにしてヒストグラムの</a:t>
            </a:r>
            <a:endParaRPr lang="en-US" altLang="ja-JP" sz="2800" dirty="0">
              <a:latin typeface="Yu Gothic" panose="020B0400000000000000" pitchFamily="34" charset="-128"/>
              <a:ea typeface="Yu Gothic" panose="020B0400000000000000" pitchFamily="34" charset="-128"/>
            </a:endParaRPr>
          </a:p>
          <a:p>
            <a:pPr marL="0" indent="0" algn="just">
              <a:buNone/>
            </a:pPr>
            <a:r>
              <a:rPr lang="en-US" altLang="ja-JP" sz="2800" dirty="0">
                <a:latin typeface="Yu Gothic" panose="020B0400000000000000" pitchFamily="34" charset="-128"/>
                <a:ea typeface="Yu Gothic" panose="020B0400000000000000" pitchFamily="34" charset="-128"/>
              </a:rPr>
              <a:t>  (B,G,R)=(255,255,255)</a:t>
            </a:r>
            <a:r>
              <a:rPr lang="ja-JP" altLang="en-US" sz="2800">
                <a:latin typeface="Yu Gothic" panose="020B0400000000000000" pitchFamily="34" charset="-128"/>
                <a:ea typeface="Yu Gothic" panose="020B0400000000000000" pitchFamily="34" charset="-128"/>
              </a:rPr>
              <a:t>を排除する。</a:t>
            </a:r>
            <a:endParaRPr kumimoji="1" lang="en-US" altLang="ja-JP" sz="2800" dirty="0">
              <a:latin typeface="Yu Gothic" panose="020B0400000000000000" pitchFamily="34" charset="-128"/>
              <a:ea typeface="Yu Gothic" panose="020B0400000000000000" pitchFamily="34" charset="-128"/>
            </a:endParaRPr>
          </a:p>
          <a:p>
            <a:endParaRPr lang="en-US" altLang="ja-JP" dirty="0"/>
          </a:p>
          <a:p>
            <a:r>
              <a:rPr lang="en-US" altLang="ja-JP" sz="2800" dirty="0">
                <a:solidFill>
                  <a:srgbClr val="FF0000"/>
                </a:solidFill>
                <a:latin typeface="Yu Gothic" panose="020B0400000000000000" pitchFamily="34" charset="-128"/>
                <a:ea typeface="Yu Gothic" panose="020B0400000000000000" pitchFamily="34" charset="-128"/>
              </a:rPr>
              <a:t>EMD</a:t>
            </a:r>
            <a:r>
              <a:rPr lang="ja-JP" altLang="en-US" sz="2800">
                <a:solidFill>
                  <a:srgbClr val="FF0000"/>
                </a:solidFill>
                <a:latin typeface="Yu Gothic" panose="020B0400000000000000" pitchFamily="34" charset="-128"/>
                <a:ea typeface="Yu Gothic" panose="020B0400000000000000" pitchFamily="34" charset="-128"/>
              </a:rPr>
              <a:t>関数</a:t>
            </a:r>
            <a:r>
              <a:rPr lang="ja-JP" altLang="en-US" sz="2800">
                <a:latin typeface="Yu Gothic" panose="020B0400000000000000" pitchFamily="34" charset="-128"/>
                <a:ea typeface="Yu Gothic" panose="020B0400000000000000" pitchFamily="34" charset="-128"/>
              </a:rPr>
              <a:t>を用いて計算する。</a:t>
            </a:r>
            <a:endParaRPr kumimoji="1" lang="ja-JP" altLang="en-US" sz="2800">
              <a:latin typeface="Yu Gothic" panose="020B0400000000000000" pitchFamily="34" charset="-128"/>
              <a:ea typeface="Yu Gothic" panose="020B0400000000000000" pitchFamily="34" charset="-128"/>
            </a:endParaRPr>
          </a:p>
        </p:txBody>
      </p:sp>
      <p:sp>
        <p:nvSpPr>
          <p:cNvPr id="4" name="スライド番号プレースホルダー 3">
            <a:extLst>
              <a:ext uri="{FF2B5EF4-FFF2-40B4-BE49-F238E27FC236}">
                <a16:creationId xmlns:a16="http://schemas.microsoft.com/office/drawing/2014/main" id="{69020EDA-AE42-7B8D-4D37-614F98201A6D}"/>
              </a:ext>
            </a:extLst>
          </p:cNvPr>
          <p:cNvSpPr>
            <a:spLocks noGrp="1"/>
          </p:cNvSpPr>
          <p:nvPr>
            <p:ph type="sldNum" sz="quarter" idx="12"/>
          </p:nvPr>
        </p:nvSpPr>
        <p:spPr/>
        <p:txBody>
          <a:bodyPr/>
          <a:lstStyle/>
          <a:p>
            <a:fld id="{77C8BEC7-6F82-EE41-ACFA-187EC9C2E5A3}" type="slidenum">
              <a:rPr kumimoji="1" lang="ja-JP" altLang="en-US" smtClean="0"/>
              <a:t>8</a:t>
            </a:fld>
            <a:endParaRPr kumimoji="1" lang="ja-JP" altLang="en-US"/>
          </a:p>
        </p:txBody>
      </p:sp>
      <p:sp>
        <p:nvSpPr>
          <p:cNvPr id="5" name="タイトル 1">
            <a:extLst>
              <a:ext uri="{FF2B5EF4-FFF2-40B4-BE49-F238E27FC236}">
                <a16:creationId xmlns:a16="http://schemas.microsoft.com/office/drawing/2014/main" id="{466B55E7-F18C-5E8E-CE83-D346C015CA3E}"/>
              </a:ext>
            </a:extLst>
          </p:cNvPr>
          <p:cNvSpPr>
            <a:spLocks noGrp="1"/>
          </p:cNvSpPr>
          <p:nvPr>
            <p:ph type="title"/>
          </p:nvPr>
        </p:nvSpPr>
        <p:spPr>
          <a:xfrm>
            <a:off x="0" y="720000"/>
            <a:ext cx="12240000" cy="1260000"/>
          </a:xfrm>
        </p:spPr>
        <p:txBody>
          <a:bodyPr>
            <a:normAutofit/>
          </a:bodyPr>
          <a:lstStyle/>
          <a:p>
            <a:pPr algn="ctr"/>
            <a:r>
              <a:rPr lang="ja-JP" altLang="en-US" sz="4400"/>
              <a:t>色ヒストグラムとは</a:t>
            </a:r>
          </a:p>
        </p:txBody>
      </p:sp>
      <p:pic>
        <p:nvPicPr>
          <p:cNvPr id="6" name="図 5">
            <a:extLst>
              <a:ext uri="{FF2B5EF4-FFF2-40B4-BE49-F238E27FC236}">
                <a16:creationId xmlns:a16="http://schemas.microsoft.com/office/drawing/2014/main" id="{C3F017DD-8C7F-0BD0-4F46-9245D1B9940B}"/>
              </a:ext>
            </a:extLst>
          </p:cNvPr>
          <p:cNvPicPr>
            <a:picLocks noChangeAspect="1"/>
          </p:cNvPicPr>
          <p:nvPr/>
        </p:nvPicPr>
        <p:blipFill>
          <a:blip r:embed="rId3"/>
          <a:stretch>
            <a:fillRect/>
          </a:stretch>
        </p:blipFill>
        <p:spPr>
          <a:xfrm>
            <a:off x="7570663" y="2455593"/>
            <a:ext cx="4572846" cy="3429633"/>
          </a:xfrm>
          <a:prstGeom prst="rect">
            <a:avLst/>
          </a:prstGeom>
        </p:spPr>
      </p:pic>
      <p:pic>
        <p:nvPicPr>
          <p:cNvPr id="7" name="図 6">
            <a:extLst>
              <a:ext uri="{FF2B5EF4-FFF2-40B4-BE49-F238E27FC236}">
                <a16:creationId xmlns:a16="http://schemas.microsoft.com/office/drawing/2014/main" id="{6ACC6E57-307D-8488-65E8-EB6AA16CE3B4}"/>
              </a:ext>
            </a:extLst>
          </p:cNvPr>
          <p:cNvPicPr>
            <a:picLocks noChangeAspect="1"/>
          </p:cNvPicPr>
          <p:nvPr/>
        </p:nvPicPr>
        <p:blipFill>
          <a:blip r:embed="rId4"/>
          <a:stretch>
            <a:fillRect/>
          </a:stretch>
        </p:blipFill>
        <p:spPr>
          <a:xfrm>
            <a:off x="5634136" y="4911251"/>
            <a:ext cx="1805890" cy="1805890"/>
          </a:xfrm>
          <a:prstGeom prst="rect">
            <a:avLst/>
          </a:prstGeom>
        </p:spPr>
      </p:pic>
      <p:sp>
        <p:nvSpPr>
          <p:cNvPr id="8" name="テキスト ボックス 7">
            <a:extLst>
              <a:ext uri="{FF2B5EF4-FFF2-40B4-BE49-F238E27FC236}">
                <a16:creationId xmlns:a16="http://schemas.microsoft.com/office/drawing/2014/main" id="{1FD79A0B-6E2B-0823-8CE4-5465AEA8F447}"/>
              </a:ext>
            </a:extLst>
          </p:cNvPr>
          <p:cNvSpPr txBox="1"/>
          <p:nvPr/>
        </p:nvSpPr>
        <p:spPr>
          <a:xfrm>
            <a:off x="7905454" y="5919056"/>
            <a:ext cx="4002359" cy="523220"/>
          </a:xfrm>
          <a:prstGeom prst="rect">
            <a:avLst/>
          </a:prstGeom>
          <a:noFill/>
        </p:spPr>
        <p:txBody>
          <a:bodyPr wrap="square" rtlCol="0">
            <a:spAutoFit/>
          </a:bodyPr>
          <a:lstStyle/>
          <a:p>
            <a:r>
              <a:rPr kumimoji="1" lang="ja-JP" altLang="en-US" sz="2800"/>
              <a:t>左の画像のヒストグラム</a:t>
            </a:r>
            <a:endParaRPr kumimoji="1" lang="en-US" altLang="ja-JP" sz="2800" dirty="0"/>
          </a:p>
        </p:txBody>
      </p:sp>
      <p:sp>
        <p:nvSpPr>
          <p:cNvPr id="9" name="スライド番号プレースホルダー 4">
            <a:extLst>
              <a:ext uri="{FF2B5EF4-FFF2-40B4-BE49-F238E27FC236}">
                <a16:creationId xmlns:a16="http://schemas.microsoft.com/office/drawing/2014/main" id="{AC94E129-F5F1-6ED8-866B-622FAE27BD58}"/>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8</a:t>
            </a:fld>
            <a:endParaRPr kumimoji="1" lang="ja-JP" altLang="en-US" sz="2800">
              <a:solidFill>
                <a:schemeClr val="tx1"/>
              </a:solidFill>
            </a:endParaRPr>
          </a:p>
        </p:txBody>
      </p:sp>
    </p:spTree>
    <p:extLst>
      <p:ext uri="{BB962C8B-B14F-4D97-AF65-F5344CB8AC3E}">
        <p14:creationId xmlns:p14="http://schemas.microsoft.com/office/powerpoint/2010/main" val="157339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796A08-B72F-4EF0-80A1-FCF597C981B3}"/>
              </a:ext>
            </a:extLst>
          </p:cNvPr>
          <p:cNvSpPr>
            <a:spLocks noGrp="1"/>
          </p:cNvSpPr>
          <p:nvPr>
            <p:ph type="title"/>
          </p:nvPr>
        </p:nvSpPr>
        <p:spPr>
          <a:xfrm>
            <a:off x="-19051" y="684000"/>
            <a:ext cx="12240000" cy="1260000"/>
          </a:xfrm>
        </p:spPr>
        <p:txBody>
          <a:bodyPr>
            <a:normAutofit/>
          </a:bodyPr>
          <a:lstStyle/>
          <a:p>
            <a:pPr algn="ctr"/>
            <a:r>
              <a:rPr lang="ja-JP" altLang="en-US" sz="4400"/>
              <a:t>実験手順１</a:t>
            </a:r>
          </a:p>
        </p:txBody>
      </p:sp>
      <p:sp>
        <p:nvSpPr>
          <p:cNvPr id="3" name="コンテンツ プレースホルダー 2">
            <a:extLst>
              <a:ext uri="{FF2B5EF4-FFF2-40B4-BE49-F238E27FC236}">
                <a16:creationId xmlns:a16="http://schemas.microsoft.com/office/drawing/2014/main" id="{67465142-459D-2D4F-FD97-006BDD6558E6}"/>
              </a:ext>
            </a:extLst>
          </p:cNvPr>
          <p:cNvSpPr>
            <a:spLocks noGrp="1"/>
          </p:cNvSpPr>
          <p:nvPr>
            <p:ph idx="1"/>
          </p:nvPr>
        </p:nvSpPr>
        <p:spPr>
          <a:xfrm>
            <a:off x="685800" y="1866901"/>
            <a:ext cx="10820400" cy="4598355"/>
          </a:xfrm>
        </p:spPr>
        <p:txBody>
          <a:bodyPr>
            <a:normAutofit fontScale="92500" lnSpcReduction="10000"/>
          </a:bodyPr>
          <a:lstStyle/>
          <a:p>
            <a:r>
              <a:rPr lang="ja-JP" altLang="en-US" sz="3000">
                <a:latin typeface="Yu Gothic" panose="020B0400000000000000" pitchFamily="34" charset="-128"/>
                <a:ea typeface="Yu Gothic" panose="020B0400000000000000" pitchFamily="34" charset="-128"/>
              </a:rPr>
              <a:t>画像を</a:t>
            </a:r>
            <a:r>
              <a:rPr lang="en-US" altLang="ja-JP" sz="3000" dirty="0">
                <a:latin typeface="Yu Gothic" panose="020B0400000000000000" pitchFamily="34" charset="-128"/>
                <a:ea typeface="Yu Gothic" panose="020B0400000000000000" pitchFamily="34" charset="-128"/>
              </a:rPr>
              <a:t>50</a:t>
            </a:r>
            <a:r>
              <a:rPr lang="ja-JP" altLang="en-US" sz="3000">
                <a:latin typeface="Yu Gothic" panose="020B0400000000000000" pitchFamily="34" charset="-128"/>
                <a:ea typeface="Yu Gothic" panose="020B0400000000000000" pitchFamily="34" charset="-128"/>
              </a:rPr>
              <a:t>枚集めて、ある</a:t>
            </a:r>
            <a:r>
              <a:rPr lang="en-US" altLang="ja-JP" sz="3000" dirty="0">
                <a:latin typeface="Yu Gothic" panose="020B0400000000000000" pitchFamily="34" charset="-128"/>
                <a:ea typeface="Yu Gothic" panose="020B0400000000000000" pitchFamily="34" charset="-128"/>
              </a:rPr>
              <a:t>1</a:t>
            </a:r>
            <a:r>
              <a:rPr lang="ja-JP" altLang="en-US" sz="3000">
                <a:latin typeface="Yu Gothic" panose="020B0400000000000000" pitchFamily="34" charset="-128"/>
                <a:ea typeface="Yu Gothic" panose="020B0400000000000000" pitchFamily="34" charset="-128"/>
              </a:rPr>
              <a:t>枚の画像との類似度を</a:t>
            </a:r>
            <a:r>
              <a:rPr lang="en-US" altLang="ja-JP" sz="3000" dirty="0">
                <a:latin typeface="Yu Gothic" panose="020B0400000000000000" pitchFamily="34" charset="-128"/>
                <a:ea typeface="Yu Gothic" panose="020B0400000000000000" pitchFamily="34" charset="-128"/>
              </a:rPr>
              <a:t>0〜100</a:t>
            </a:r>
            <a:r>
              <a:rPr lang="ja-JP" altLang="en-US" sz="3000">
                <a:latin typeface="Yu Gothic" panose="020B0400000000000000" pitchFamily="34" charset="-128"/>
                <a:ea typeface="Yu Gothic" panose="020B0400000000000000" pitchFamily="34" charset="-128"/>
              </a:rPr>
              <a:t>で人に評価してもらう。</a:t>
            </a:r>
            <a:endParaRPr lang="en-US" altLang="ja-JP" sz="3000" dirty="0">
              <a:latin typeface="Yu Gothic" panose="020B0400000000000000" pitchFamily="34" charset="-128"/>
              <a:ea typeface="Yu Gothic" panose="020B0400000000000000" pitchFamily="34" charset="-128"/>
            </a:endParaRPr>
          </a:p>
          <a:p>
            <a:pPr marL="0" indent="0">
              <a:buNone/>
            </a:pPr>
            <a:endParaRPr lang="en-US" altLang="ja-JP" sz="2000" dirty="0">
              <a:latin typeface="Yu Gothic" panose="020B0400000000000000" pitchFamily="34" charset="-128"/>
              <a:ea typeface="Yu Gothic" panose="020B0400000000000000" pitchFamily="34" charset="-128"/>
            </a:endParaRPr>
          </a:p>
          <a:p>
            <a:r>
              <a:rPr lang="en-US" altLang="ja-JP" sz="3000" dirty="0">
                <a:latin typeface="Yu Gothic" panose="020B0400000000000000" pitchFamily="34" charset="-128"/>
                <a:ea typeface="Yu Gothic" panose="020B0400000000000000" pitchFamily="34" charset="-128"/>
              </a:rPr>
              <a:t>50</a:t>
            </a:r>
            <a:r>
              <a:rPr lang="ja-JP" altLang="en-US" sz="3000">
                <a:latin typeface="Yu Gothic" panose="020B0400000000000000" pitchFamily="34" charset="-128"/>
                <a:ea typeface="Yu Gothic" panose="020B0400000000000000" pitchFamily="34" charset="-128"/>
              </a:rPr>
              <a:t>枚の画像と比較対象の</a:t>
            </a:r>
            <a:r>
              <a:rPr lang="en-US" altLang="ja-JP" sz="3000" dirty="0">
                <a:latin typeface="Yu Gothic" panose="020B0400000000000000" pitchFamily="34" charset="-128"/>
                <a:ea typeface="Yu Gothic" panose="020B0400000000000000" pitchFamily="34" charset="-128"/>
              </a:rPr>
              <a:t>1</a:t>
            </a:r>
            <a:r>
              <a:rPr lang="ja-JP" altLang="en-US" sz="3000">
                <a:latin typeface="Yu Gothic" panose="020B0400000000000000" pitchFamily="34" charset="-128"/>
                <a:ea typeface="Yu Gothic" panose="020B0400000000000000" pitchFamily="34" charset="-128"/>
              </a:rPr>
              <a:t>枚との類似度を算出する。この算出は、特徴点マッチングと色ヒストグラムを組み合わせて行う。組み合わせる時は標準化を行う。</a:t>
            </a:r>
            <a:endParaRPr lang="en-US" altLang="ja-JP" sz="3000"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r>
              <a:rPr lang="ja-JP" altLang="en-US" sz="3000">
                <a:latin typeface="Yu Gothic" panose="020B0400000000000000" pitchFamily="34" charset="-128"/>
                <a:ea typeface="Yu Gothic" panose="020B0400000000000000" pitchFamily="34" charset="-128"/>
              </a:rPr>
              <a:t>算出した類似度と人の主観を、最小二乗法を用いて近づけ、</a:t>
            </a:r>
            <a:r>
              <a:rPr lang="en-US" altLang="ja-JP" sz="3000" dirty="0">
                <a:latin typeface="Yu Gothic" panose="020B0400000000000000" pitchFamily="34" charset="-128"/>
                <a:ea typeface="Yu Gothic" panose="020B0400000000000000" pitchFamily="34" charset="-128"/>
              </a:rPr>
              <a:t>a1,b1,c1</a:t>
            </a:r>
            <a:r>
              <a:rPr lang="ja-JP" altLang="en-US" sz="3000">
                <a:latin typeface="Yu Gothic" panose="020B0400000000000000" pitchFamily="34" charset="-128"/>
                <a:ea typeface="Yu Gothic" panose="020B0400000000000000" pitchFamily="34" charset="-128"/>
              </a:rPr>
              <a:t>を求める。</a:t>
            </a:r>
            <a:endParaRPr lang="en-US" altLang="ja-JP" sz="3000" dirty="0">
              <a:latin typeface="Yu Gothic" panose="020B0400000000000000" pitchFamily="34" charset="-128"/>
              <a:ea typeface="Yu Gothic" panose="020B0400000000000000" pitchFamily="34" charset="-128"/>
            </a:endParaRPr>
          </a:p>
          <a:p>
            <a:endParaRPr kumimoji="1" lang="en-US" altLang="ja-JP" dirty="0"/>
          </a:p>
          <a:p>
            <a:pPr marL="0" indent="0">
              <a:buNone/>
            </a:pPr>
            <a:r>
              <a:rPr lang="ja-JP" altLang="ja-JP" sz="2600" kern="100">
                <a:latin typeface="Yu Gothic" panose="020B0400000000000000" pitchFamily="34" charset="-128"/>
                <a:ea typeface="Yu Gothic" panose="020B0400000000000000" pitchFamily="34" charset="-128"/>
                <a:cs typeface="Times New Roman" panose="02020603050405020304" pitchFamily="18" charset="0"/>
              </a:rPr>
              <a:t>人の主観評価</a:t>
            </a:r>
            <a:r>
              <a:rPr lang="en-US" altLang="ja-JP" sz="2600" kern="100" dirty="0">
                <a:latin typeface="Yu Gothic" panose="020B0400000000000000" pitchFamily="34" charset="-128"/>
                <a:ea typeface="Yu Gothic" panose="020B0400000000000000" pitchFamily="34" charset="-128"/>
                <a:cs typeface="Times New Roman" panose="02020603050405020304" pitchFamily="18" charset="0"/>
              </a:rPr>
              <a:t> = a</a:t>
            </a:r>
            <a:r>
              <a:rPr lang="en-US" altLang="ja-JP" sz="2600" kern="100" baseline="-25000" dirty="0">
                <a:latin typeface="Yu Gothic" panose="020B0400000000000000" pitchFamily="34" charset="-128"/>
                <a:ea typeface="Yu Gothic" panose="020B0400000000000000" pitchFamily="34" charset="-128"/>
                <a:cs typeface="Times New Roman" panose="02020603050405020304" pitchFamily="18" charset="0"/>
              </a:rPr>
              <a:t>x</a:t>
            </a:r>
            <a:r>
              <a:rPr lang="ja-JP" altLang="ja-JP" sz="2600" kern="100">
                <a:latin typeface="Yu Gothic" panose="020B0400000000000000" pitchFamily="34" charset="-128"/>
                <a:ea typeface="Yu Gothic" panose="020B0400000000000000" pitchFamily="34" charset="-128"/>
                <a:cs typeface="Times New Roman" panose="02020603050405020304" pitchFamily="18" charset="0"/>
              </a:rPr>
              <a:t>×特徴点マッチングの値</a:t>
            </a:r>
            <a:r>
              <a:rPr lang="en-US" altLang="ja-JP" sz="2600" kern="100" dirty="0">
                <a:latin typeface="Yu Gothic" panose="020B0400000000000000" pitchFamily="34" charset="-128"/>
                <a:ea typeface="Yu Gothic" panose="020B0400000000000000" pitchFamily="34" charset="-128"/>
                <a:cs typeface="Times New Roman" panose="02020603050405020304" pitchFamily="18" charset="0"/>
              </a:rPr>
              <a:t> + b</a:t>
            </a:r>
            <a:r>
              <a:rPr lang="en-US" altLang="ja-JP" sz="2600" kern="100" baseline="-25000" dirty="0">
                <a:latin typeface="Yu Gothic" panose="020B0400000000000000" pitchFamily="34" charset="-128"/>
                <a:ea typeface="Yu Gothic" panose="020B0400000000000000" pitchFamily="34" charset="-128"/>
                <a:cs typeface="Times New Roman" panose="02020603050405020304" pitchFamily="18" charset="0"/>
              </a:rPr>
              <a:t>x</a:t>
            </a:r>
            <a:r>
              <a:rPr lang="ja-JP" altLang="ja-JP" sz="2600" kern="100">
                <a:latin typeface="Yu Gothic" panose="020B0400000000000000" pitchFamily="34" charset="-128"/>
                <a:ea typeface="Yu Gothic" panose="020B0400000000000000" pitchFamily="34" charset="-128"/>
                <a:cs typeface="Times New Roman" panose="02020603050405020304" pitchFamily="18" charset="0"/>
              </a:rPr>
              <a:t>×色ヒストグラムの値</a:t>
            </a:r>
            <a:r>
              <a:rPr lang="en-US" altLang="ja-JP" sz="2600" kern="100" dirty="0">
                <a:latin typeface="Yu Gothic" panose="020B0400000000000000" pitchFamily="34" charset="-128"/>
                <a:ea typeface="Yu Gothic" panose="020B0400000000000000" pitchFamily="34" charset="-128"/>
                <a:cs typeface="Times New Roman" panose="02020603050405020304" pitchFamily="18" charset="0"/>
              </a:rPr>
              <a:t> + c</a:t>
            </a:r>
            <a:r>
              <a:rPr lang="en-US" altLang="ja-JP" sz="2600" kern="100" baseline="-25000" dirty="0">
                <a:latin typeface="Yu Gothic" panose="020B0400000000000000" pitchFamily="34" charset="-128"/>
                <a:ea typeface="Yu Gothic" panose="020B0400000000000000" pitchFamily="34" charset="-128"/>
                <a:cs typeface="Times New Roman" panose="02020603050405020304" pitchFamily="18" charset="0"/>
              </a:rPr>
              <a:t>x</a:t>
            </a:r>
            <a:endParaRPr lang="en-US" altLang="ja-JP" sz="2600" baseline="-25000" dirty="0">
              <a:latin typeface="Yu Gothic" panose="020B0400000000000000" pitchFamily="34" charset="-128"/>
              <a:ea typeface="Yu Gothic" panose="020B0400000000000000"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id="{99437868-D2D8-E134-1A3E-7A60D9057028}"/>
              </a:ext>
            </a:extLst>
          </p:cNvPr>
          <p:cNvSpPr>
            <a:spLocks noGrp="1"/>
          </p:cNvSpPr>
          <p:nvPr>
            <p:ph type="sldNum" sz="quarter" idx="12"/>
          </p:nvPr>
        </p:nvSpPr>
        <p:spPr/>
        <p:txBody>
          <a:bodyPr/>
          <a:lstStyle/>
          <a:p>
            <a:fld id="{77C8BEC7-6F82-EE41-ACFA-187EC9C2E5A3}" type="slidenum">
              <a:rPr kumimoji="1" lang="ja-JP" altLang="en-US" smtClean="0"/>
              <a:t>9</a:t>
            </a:fld>
            <a:endParaRPr kumimoji="1" lang="ja-JP" altLang="en-US"/>
          </a:p>
        </p:txBody>
      </p:sp>
      <p:sp>
        <p:nvSpPr>
          <p:cNvPr id="5" name="スライド番号プレースホルダー 4">
            <a:extLst>
              <a:ext uri="{FF2B5EF4-FFF2-40B4-BE49-F238E27FC236}">
                <a16:creationId xmlns:a16="http://schemas.microsoft.com/office/drawing/2014/main" id="{AF7E7F79-B99F-FF22-0F40-B88A1C7DEB37}"/>
              </a:ext>
            </a:extLst>
          </p:cNvPr>
          <p:cNvSpPr txBox="1">
            <a:spLocks/>
          </p:cNvSpPr>
          <p:nvPr/>
        </p:nvSpPr>
        <p:spPr>
          <a:xfrm>
            <a:off x="9352800" y="646525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8BEC7-6F82-EE41-ACFA-187EC9C2E5A3}" type="slidenum">
              <a:rPr kumimoji="1" lang="ja-JP" altLang="en-US" sz="2800">
                <a:solidFill>
                  <a:schemeClr val="tx1"/>
                </a:solidFill>
              </a:rPr>
              <a:pPr/>
              <a:t>9</a:t>
            </a:fld>
            <a:endParaRPr kumimoji="1" lang="ja-JP" altLang="en-US" sz="2800">
              <a:solidFill>
                <a:schemeClr val="tx1"/>
              </a:solidFill>
            </a:endParaRPr>
          </a:p>
        </p:txBody>
      </p:sp>
    </p:spTree>
    <p:extLst>
      <p:ext uri="{BB962C8B-B14F-4D97-AF65-F5344CB8AC3E}">
        <p14:creationId xmlns:p14="http://schemas.microsoft.com/office/powerpoint/2010/main" val="2856653048"/>
      </p:ext>
    </p:extLst>
  </p:cSld>
  <p:clrMapOvr>
    <a:masterClrMapping/>
  </p:clrMapOvr>
</p:sld>
</file>

<file path=ppt/theme/theme1.xml><?xml version="1.0" encoding="utf-8"?>
<a:theme xmlns:a="http://schemas.openxmlformats.org/drawingml/2006/main" name="飛行機雲">
  <a:themeElements>
    <a:clrScheme name="グレースケール">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テーマ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5FAEE75FB4CB4CAAEAAE48865CA5EC" ma:contentTypeVersion="11" ma:contentTypeDescription="Create a new document." ma:contentTypeScope="" ma:versionID="045bb7832e2f87badc39ebbcbb328081">
  <xsd:schema xmlns:xsd="http://www.w3.org/2001/XMLSchema" xmlns:xs="http://www.w3.org/2001/XMLSchema" xmlns:p="http://schemas.microsoft.com/office/2006/metadata/properties" xmlns:ns2="9b21a311-2bd1-4fb6-92d4-d6d36e3bc42a" xmlns:ns3="89780a41-0d08-4741-b0c1-e0aff475a0d8" targetNamespace="http://schemas.microsoft.com/office/2006/metadata/properties" ma:root="true" ma:fieldsID="635211905e8454ba022b802396092188" ns2:_="" ns3:_="">
    <xsd:import namespace="9b21a311-2bd1-4fb6-92d4-d6d36e3bc42a"/>
    <xsd:import namespace="89780a41-0d08-4741-b0c1-e0aff475a0d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1a311-2bd1-4fb6-92d4-d6d36e3bc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433b3c0-0129-4941-9e22-90bb3881dc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780a41-0d08-4741-b0c1-e0aff475a0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527016-2294-4211-a0ad-27e06d612443}" ma:internalName="TaxCatchAll" ma:showField="CatchAllData" ma:web="89780a41-0d08-4741-b0c1-e0aff475a0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21a311-2bd1-4fb6-92d4-d6d36e3bc42a">
      <Terms xmlns="http://schemas.microsoft.com/office/infopath/2007/PartnerControls"/>
    </lcf76f155ced4ddcb4097134ff3c332f>
    <TaxCatchAll xmlns="89780a41-0d08-4741-b0c1-e0aff475a0d8" xsi:nil="true"/>
  </documentManagement>
</p:properties>
</file>

<file path=customXml/itemProps1.xml><?xml version="1.0" encoding="utf-8"?>
<ds:datastoreItem xmlns:ds="http://schemas.openxmlformats.org/officeDocument/2006/customXml" ds:itemID="{42CE13A6-F3FD-4C1A-BD57-AA1927B310E0}"/>
</file>

<file path=customXml/itemProps2.xml><?xml version="1.0" encoding="utf-8"?>
<ds:datastoreItem xmlns:ds="http://schemas.openxmlformats.org/officeDocument/2006/customXml" ds:itemID="{8C819CA4-8EEA-4A27-94EF-DD597ED7DAB7}"/>
</file>

<file path=customXml/itemProps3.xml><?xml version="1.0" encoding="utf-8"?>
<ds:datastoreItem xmlns:ds="http://schemas.openxmlformats.org/officeDocument/2006/customXml" ds:itemID="{03DDC6D1-652C-4E9F-80F2-15319924BAA9}"/>
</file>

<file path=docProps/app.xml><?xml version="1.0" encoding="utf-8"?>
<Properties xmlns="http://schemas.openxmlformats.org/officeDocument/2006/extended-properties" xmlns:vt="http://schemas.openxmlformats.org/officeDocument/2006/docPropsVTypes">
  <Template>Vapor Trail</Template>
  <TotalTime>13000</TotalTime>
  <Words>2871</Words>
  <Application>Microsoft Macintosh PowerPoint</Application>
  <PresentationFormat>ワイド画面</PresentationFormat>
  <Paragraphs>232</Paragraphs>
  <Slides>20</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ＭＳ Ｐゴシック</vt:lpstr>
      <vt:lpstr>游ゴシック</vt:lpstr>
      <vt:lpstr>游ゴシック</vt:lpstr>
      <vt:lpstr>Yu Gothic Medium</vt:lpstr>
      <vt:lpstr>Arial</vt:lpstr>
      <vt:lpstr>Century</vt:lpstr>
      <vt:lpstr>Century Gothic</vt:lpstr>
      <vt:lpstr>飛行機雲</vt:lpstr>
      <vt:lpstr>二次元キャラクター画像の 識別に関する研究</vt:lpstr>
      <vt:lpstr>研究の目的・目標</vt:lpstr>
      <vt:lpstr>顔検出の方法</vt:lpstr>
      <vt:lpstr>識別器について</vt:lpstr>
      <vt:lpstr>画像の識別結果</vt:lpstr>
      <vt:lpstr>画像の類似度を調べる方法と選択</vt:lpstr>
      <vt:lpstr>特徴点マッチングとは</vt:lpstr>
      <vt:lpstr>色ヒストグラムとは</vt:lpstr>
      <vt:lpstr>実験手順１</vt:lpstr>
      <vt:lpstr>実験手順2</vt:lpstr>
      <vt:lpstr>今回のテストに使った画像一覧①</vt:lpstr>
      <vt:lpstr>今回のテストに使った画像一覧②</vt:lpstr>
      <vt:lpstr>それぞれの特徴の検出結果</vt:lpstr>
      <vt:lpstr>検出した特徴の情報</vt:lpstr>
      <vt:lpstr>それぞれの特徴の結果</vt:lpstr>
      <vt:lpstr>色ヒストグラムの結果</vt:lpstr>
      <vt:lpstr>3つの特徴の比較1</vt:lpstr>
      <vt:lpstr>3つの特徴の比較2</vt:lpstr>
      <vt:lpstr>結論</vt:lpstr>
      <vt:lpstr>今後の課題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二次元画像のキャラクターの 類似度とその評価</dc:title>
  <dc:creator>MORIKAWA SHINGO</dc:creator>
  <cp:lastModifiedBy>MORIKAWA SHINGO</cp:lastModifiedBy>
  <cp:revision>277</cp:revision>
  <dcterms:created xsi:type="dcterms:W3CDTF">2022-12-19T03:25:29Z</dcterms:created>
  <dcterms:modified xsi:type="dcterms:W3CDTF">2023-02-06T01:04:41Z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0x0101004D5FAEE75FB4CB4CAAEAAE48865CA5EC</vt:lpwstr>
  </property>
</Properties>
</file>