
<file path=[Content_Types].xml><?xml version="1.0" encoding="utf-8"?>
<Types xmlns="http://schemas.openxmlformats.org/package/2006/content-types">
  <Default Extension="emf" ContentType="image/x-emf"/>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5"/>
  </p:notesMasterIdLst>
  <p:sldIdLst>
    <p:sldId id="256" r:id="rId5"/>
    <p:sldId id="257" r:id="rId6"/>
    <p:sldId id="258" r:id="rId7"/>
    <p:sldId id="261" r:id="rId8"/>
    <p:sldId id="262" r:id="rId9"/>
    <p:sldId id="264" r:id="rId10"/>
    <p:sldId id="279" r:id="rId11"/>
    <p:sldId id="274" r:id="rId12"/>
    <p:sldId id="270" r:id="rId13"/>
    <p:sldId id="271" r:id="rId14"/>
    <p:sldId id="278" r:id="rId15"/>
    <p:sldId id="273" r:id="rId16"/>
    <p:sldId id="265" r:id="rId17"/>
    <p:sldId id="266" r:id="rId18"/>
    <p:sldId id="267" r:id="rId19"/>
    <p:sldId id="275" r:id="rId20"/>
    <p:sldId id="268" r:id="rId21"/>
    <p:sldId id="276" r:id="rId22"/>
    <p:sldId id="277" r:id="rId23"/>
    <p:sldId id="26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8A2659-D37F-40CF-9407-C211E901BA79}" v="1" dt="2022-02-07T08:00:01.15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92"/>
    <p:restoredTop sz="78310"/>
  </p:normalViewPr>
  <p:slideViewPr>
    <p:cSldViewPr snapToGrid="0" snapToObjects="1">
      <p:cViewPr varScale="1">
        <p:scale>
          <a:sx n="91" d="100"/>
          <a:sy n="91" d="100"/>
        </p:scale>
        <p:origin x="1568" y="1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SAOKA TORU" userId="S::g1854544@cc.kyoto-su.ac.jp::a6ecb51f-917b-46fd-8352-ffddf1ddd18a" providerId="AD" clId="Web-{078A2659-D37F-40CF-9407-C211E901BA79}"/>
    <pc:docChg chg="modSld">
      <pc:chgData name="MASAOKA TORU" userId="S::g1854544@cc.kyoto-su.ac.jp::a6ecb51f-917b-46fd-8352-ffddf1ddd18a" providerId="AD" clId="Web-{078A2659-D37F-40CF-9407-C211E901BA79}" dt="2022-02-07T08:00:24.767" v="16"/>
      <pc:docMkLst>
        <pc:docMk/>
      </pc:docMkLst>
      <pc:sldChg chg="modNotes">
        <pc:chgData name="MASAOKA TORU" userId="S::g1854544@cc.kyoto-su.ac.jp::a6ecb51f-917b-46fd-8352-ffddf1ddd18a" providerId="AD" clId="Web-{078A2659-D37F-40CF-9407-C211E901BA79}" dt="2022-02-07T07:59:06.546" v="0"/>
        <pc:sldMkLst>
          <pc:docMk/>
          <pc:sldMk cId="503044299" sldId="256"/>
        </pc:sldMkLst>
      </pc:sldChg>
      <pc:sldChg chg="modNotes">
        <pc:chgData name="MASAOKA TORU" userId="S::g1854544@cc.kyoto-su.ac.jp::a6ecb51f-917b-46fd-8352-ffddf1ddd18a" providerId="AD" clId="Web-{078A2659-D37F-40CF-9407-C211E901BA79}" dt="2022-02-07T07:59:25.094" v="3"/>
        <pc:sldMkLst>
          <pc:docMk/>
          <pc:sldMk cId="2197712377" sldId="264"/>
        </pc:sldMkLst>
      </pc:sldChg>
      <pc:sldChg chg="modNotes">
        <pc:chgData name="MASAOKA TORU" userId="S::g1854544@cc.kyoto-su.ac.jp::a6ecb51f-917b-46fd-8352-ffddf1ddd18a" providerId="AD" clId="Web-{078A2659-D37F-40CF-9407-C211E901BA79}" dt="2022-02-07T08:00:17.267" v="15"/>
        <pc:sldMkLst>
          <pc:docMk/>
          <pc:sldMk cId="2208184490" sldId="265"/>
        </pc:sldMkLst>
      </pc:sldChg>
      <pc:sldChg chg="modNotes">
        <pc:chgData name="MASAOKA TORU" userId="S::g1854544@cc.kyoto-su.ac.jp::a6ecb51f-917b-46fd-8352-ffddf1ddd18a" providerId="AD" clId="Web-{078A2659-D37F-40CF-9407-C211E901BA79}" dt="2022-02-07T08:00:24.767" v="16"/>
        <pc:sldMkLst>
          <pc:docMk/>
          <pc:sldMk cId="2892589915" sldId="268"/>
        </pc:sldMkLst>
      </pc:sldChg>
      <pc:sldChg chg="modNotes">
        <pc:chgData name="MASAOKA TORU" userId="S::g1854544@cc.kyoto-su.ac.jp::a6ecb51f-917b-46fd-8352-ffddf1ddd18a" providerId="AD" clId="Web-{078A2659-D37F-40CF-9407-C211E901BA79}" dt="2022-02-07T07:59:58.548" v="10"/>
        <pc:sldMkLst>
          <pc:docMk/>
          <pc:sldMk cId="284766683" sldId="270"/>
        </pc:sldMkLst>
      </pc:sldChg>
      <pc:sldChg chg="modNotes">
        <pc:chgData name="MASAOKA TORU" userId="S::g1854544@cc.kyoto-su.ac.jp::a6ecb51f-917b-46fd-8352-ffddf1ddd18a" providerId="AD" clId="Web-{078A2659-D37F-40CF-9407-C211E901BA79}" dt="2022-02-07T08:00:03.516" v="12"/>
        <pc:sldMkLst>
          <pc:docMk/>
          <pc:sldMk cId="1819554154" sldId="271"/>
        </pc:sldMkLst>
      </pc:sldChg>
      <pc:sldChg chg="modNotes">
        <pc:chgData name="MASAOKA TORU" userId="S::g1854544@cc.kyoto-su.ac.jp::a6ecb51f-917b-46fd-8352-ffddf1ddd18a" providerId="AD" clId="Web-{078A2659-D37F-40CF-9407-C211E901BA79}" dt="2022-02-07T07:59:43.938" v="7"/>
        <pc:sldMkLst>
          <pc:docMk/>
          <pc:sldMk cId="2841229278" sldId="274"/>
        </pc:sldMkLst>
      </pc:sldChg>
      <pc:sldChg chg="modNotes">
        <pc:chgData name="MASAOKA TORU" userId="S::g1854544@cc.kyoto-su.ac.jp::a6ecb51f-917b-46fd-8352-ffddf1ddd18a" providerId="AD" clId="Web-{078A2659-D37F-40CF-9407-C211E901BA79}" dt="2022-02-07T08:00:09.454" v="14"/>
        <pc:sldMkLst>
          <pc:docMk/>
          <pc:sldMk cId="339057309" sldId="278"/>
        </pc:sldMkLst>
      </pc:sldChg>
      <pc:sldChg chg="modNotes">
        <pc:chgData name="MASAOKA TORU" userId="S::g1854544@cc.kyoto-su.ac.jp::a6ecb51f-917b-46fd-8352-ffddf1ddd18a" providerId="AD" clId="Web-{078A2659-D37F-40CF-9407-C211E901BA79}" dt="2022-02-07T07:59:33.563" v="5"/>
        <pc:sldMkLst>
          <pc:docMk/>
          <pc:sldMk cId="1174096351"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0E348-31AF-E542-A7CD-2DC2D3AC64BE}" type="datetimeFigureOut">
              <a:rPr kumimoji="1" lang="ja-JP" altLang="en-US" smtClean="0"/>
              <a:t>2022/2/6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F800D8-1DF3-DD4C-BC0C-3E9E6C4C9568}" type="slidenum">
              <a:rPr kumimoji="1" lang="ja-JP" altLang="en-US" smtClean="0"/>
              <a:t>‹#›</a:t>
            </a:fld>
            <a:endParaRPr kumimoji="1" lang="ja-JP" altLang="en-US"/>
          </a:p>
        </p:txBody>
      </p:sp>
    </p:spTree>
    <p:extLst>
      <p:ext uri="{BB962C8B-B14F-4D97-AF65-F5344CB8AC3E}">
        <p14:creationId xmlns:p14="http://schemas.microsoft.com/office/powerpoint/2010/main" val="38922406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ea typeface="游ゴシック"/>
            </a:endParaRPr>
          </a:p>
        </p:txBody>
      </p:sp>
      <p:sp>
        <p:nvSpPr>
          <p:cNvPr id="4" name="スライド番号プレースホルダー 3"/>
          <p:cNvSpPr>
            <a:spLocks noGrp="1"/>
          </p:cNvSpPr>
          <p:nvPr>
            <p:ph type="sldNum" sz="quarter" idx="5"/>
          </p:nvPr>
        </p:nvSpPr>
        <p:spPr/>
        <p:txBody>
          <a:bodyPr/>
          <a:lstStyle/>
          <a:p>
            <a:fld id="{89F800D8-1DF3-DD4C-BC0C-3E9E6C4C9568}" type="slidenum">
              <a:rPr kumimoji="1" lang="ja-JP" altLang="en-US" smtClean="0"/>
              <a:t>1</a:t>
            </a:fld>
            <a:endParaRPr kumimoji="1" lang="ja-JP" altLang="en-US"/>
          </a:p>
        </p:txBody>
      </p:sp>
    </p:spTree>
    <p:extLst>
      <p:ext uri="{BB962C8B-B14F-4D97-AF65-F5344CB8AC3E}">
        <p14:creationId xmlns:p14="http://schemas.microsoft.com/office/powerpoint/2010/main" val="346655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lang="ja-JP" altLang="en-US" dirty="0">
              <a:ea typeface="游ゴシック"/>
            </a:endParaRPr>
          </a:p>
        </p:txBody>
      </p:sp>
      <p:sp>
        <p:nvSpPr>
          <p:cNvPr id="4" name="スライド番号プレースホルダー 3"/>
          <p:cNvSpPr>
            <a:spLocks noGrp="1"/>
          </p:cNvSpPr>
          <p:nvPr>
            <p:ph type="sldNum" sz="quarter" idx="5"/>
          </p:nvPr>
        </p:nvSpPr>
        <p:spPr/>
        <p:txBody>
          <a:bodyPr/>
          <a:lstStyle/>
          <a:p>
            <a:fld id="{89F800D8-1DF3-DD4C-BC0C-3E9E6C4C9568}" type="slidenum">
              <a:rPr kumimoji="1" lang="ja-JP" altLang="en-US" smtClean="0"/>
              <a:t>11</a:t>
            </a:fld>
            <a:endParaRPr kumimoji="1" lang="ja-JP" altLang="en-US"/>
          </a:p>
        </p:txBody>
      </p:sp>
    </p:spTree>
    <p:extLst>
      <p:ext uri="{BB962C8B-B14F-4D97-AF65-F5344CB8AC3E}">
        <p14:creationId xmlns:p14="http://schemas.microsoft.com/office/powerpoint/2010/main" val="3142238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デモ</a:t>
            </a:r>
          </a:p>
        </p:txBody>
      </p:sp>
      <p:sp>
        <p:nvSpPr>
          <p:cNvPr id="4" name="スライド番号プレースホルダー 3"/>
          <p:cNvSpPr>
            <a:spLocks noGrp="1"/>
          </p:cNvSpPr>
          <p:nvPr>
            <p:ph type="sldNum" sz="quarter" idx="5"/>
          </p:nvPr>
        </p:nvSpPr>
        <p:spPr/>
        <p:txBody>
          <a:bodyPr/>
          <a:lstStyle/>
          <a:p>
            <a:fld id="{89F800D8-1DF3-DD4C-BC0C-3E9E6C4C9568}" type="slidenum">
              <a:rPr kumimoji="1" lang="ja-JP" altLang="en-US" smtClean="0"/>
              <a:t>12</a:t>
            </a:fld>
            <a:endParaRPr kumimoji="1" lang="ja-JP" altLang="en-US"/>
          </a:p>
        </p:txBody>
      </p:sp>
    </p:spTree>
    <p:extLst>
      <p:ext uri="{BB962C8B-B14F-4D97-AF65-F5344CB8AC3E}">
        <p14:creationId xmlns:p14="http://schemas.microsoft.com/office/powerpoint/2010/main" val="3476141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lang="ja-JP" altLang="en-US" dirty="0">
              <a:ea typeface="游ゴシック"/>
            </a:endParaRPr>
          </a:p>
        </p:txBody>
      </p:sp>
      <p:sp>
        <p:nvSpPr>
          <p:cNvPr id="4" name="スライド番号プレースホルダー 3"/>
          <p:cNvSpPr>
            <a:spLocks noGrp="1"/>
          </p:cNvSpPr>
          <p:nvPr>
            <p:ph type="sldNum" sz="quarter" idx="5"/>
          </p:nvPr>
        </p:nvSpPr>
        <p:spPr/>
        <p:txBody>
          <a:bodyPr/>
          <a:lstStyle/>
          <a:p>
            <a:fld id="{89F800D8-1DF3-DD4C-BC0C-3E9E6C4C9568}" type="slidenum">
              <a:rPr kumimoji="1" lang="ja-JP" altLang="en-US" smtClean="0"/>
              <a:t>13</a:t>
            </a:fld>
            <a:endParaRPr kumimoji="1" lang="ja-JP" altLang="en-US"/>
          </a:p>
        </p:txBody>
      </p:sp>
    </p:spTree>
    <p:extLst>
      <p:ext uri="{BB962C8B-B14F-4D97-AF65-F5344CB8AC3E}">
        <p14:creationId xmlns:p14="http://schemas.microsoft.com/office/powerpoint/2010/main" val="2776165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9F800D8-1DF3-DD4C-BC0C-3E9E6C4C9568}" type="slidenum">
              <a:rPr kumimoji="1" lang="ja-JP" altLang="en-US" smtClean="0"/>
              <a:t>15</a:t>
            </a:fld>
            <a:endParaRPr kumimoji="1" lang="ja-JP" altLang="en-US"/>
          </a:p>
        </p:txBody>
      </p:sp>
    </p:spTree>
    <p:extLst>
      <p:ext uri="{BB962C8B-B14F-4D97-AF65-F5344CB8AC3E}">
        <p14:creationId xmlns:p14="http://schemas.microsoft.com/office/powerpoint/2010/main" val="2653751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ea typeface="游ゴシック"/>
            </a:endParaRPr>
          </a:p>
        </p:txBody>
      </p:sp>
      <p:sp>
        <p:nvSpPr>
          <p:cNvPr id="4" name="スライド番号プレースホルダー 3"/>
          <p:cNvSpPr>
            <a:spLocks noGrp="1"/>
          </p:cNvSpPr>
          <p:nvPr>
            <p:ph type="sldNum" sz="quarter" idx="5"/>
          </p:nvPr>
        </p:nvSpPr>
        <p:spPr/>
        <p:txBody>
          <a:bodyPr/>
          <a:lstStyle/>
          <a:p>
            <a:fld id="{89F800D8-1DF3-DD4C-BC0C-3E9E6C4C9568}" type="slidenum">
              <a:rPr kumimoji="1" lang="ja-JP" altLang="en-US" smtClean="0"/>
              <a:t>17</a:t>
            </a:fld>
            <a:endParaRPr kumimoji="1" lang="ja-JP" altLang="en-US"/>
          </a:p>
        </p:txBody>
      </p:sp>
    </p:spTree>
    <p:extLst>
      <p:ext uri="{BB962C8B-B14F-4D97-AF65-F5344CB8AC3E}">
        <p14:creationId xmlns:p14="http://schemas.microsoft.com/office/powerpoint/2010/main" val="802446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9F800D8-1DF3-DD4C-BC0C-3E9E6C4C9568}" type="slidenum">
              <a:rPr kumimoji="1" lang="ja-JP" altLang="en-US" smtClean="0"/>
              <a:t>18</a:t>
            </a:fld>
            <a:endParaRPr kumimoji="1" lang="ja-JP" altLang="en-US"/>
          </a:p>
        </p:txBody>
      </p:sp>
    </p:spTree>
    <p:extLst>
      <p:ext uri="{BB962C8B-B14F-4D97-AF65-F5344CB8AC3E}">
        <p14:creationId xmlns:p14="http://schemas.microsoft.com/office/powerpoint/2010/main" val="1970100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en-US" altLang="ja-JP" dirty="0" err="1"/>
              <a:t>ARKit</a:t>
            </a:r>
            <a:r>
              <a:rPr kumimoji="1" lang="ja-JP" altLang="en-US"/>
              <a:t>のモーションキャプチャで得たデータを</a:t>
            </a:r>
            <a:r>
              <a:rPr kumimoji="1" lang="en-US" altLang="ja-JP" dirty="0"/>
              <a:t>BVH</a:t>
            </a:r>
            <a:r>
              <a:rPr kumimoji="1" lang="ja-JP" altLang="en-US"/>
              <a:t>ファイルとして出力できた</a:t>
            </a:r>
            <a:endParaRPr kumimoji="1" lang="en-US" altLang="ja-JP" dirty="0"/>
          </a:p>
          <a:p>
            <a:r>
              <a:rPr kumimoji="1" lang="ja-JP" altLang="en-US"/>
              <a:t>が、精度に問題がある</a:t>
            </a:r>
            <a:endParaRPr kumimoji="1" lang="en-US" altLang="ja-JP" dirty="0"/>
          </a:p>
          <a:p>
            <a:r>
              <a:rPr kumimoji="1" lang="ja-JP" altLang="en-US"/>
              <a:t>具体的な精度について調査した。</a:t>
            </a:r>
            <a:endParaRPr kumimoji="1" lang="en-US" altLang="ja-JP" dirty="0"/>
          </a:p>
          <a:p>
            <a:r>
              <a:rPr kumimoji="1" lang="ja-JP" altLang="en-US"/>
              <a:t>・キャプチャできていない関節があり、それらは動かさないようにした</a:t>
            </a:r>
            <a:endParaRPr kumimoji="1" lang="en-US" altLang="ja-JP" dirty="0"/>
          </a:p>
          <a:p>
            <a:r>
              <a:rPr kumimoji="1" lang="ja-JP" altLang="en-US"/>
              <a:t>・キャプチャが上手くできない姿勢があり誤検出が起こる、またあまり滑らかでない部分が多い</a:t>
            </a:r>
            <a:endParaRPr kumimoji="1" lang="en-US" altLang="ja-JP" dirty="0"/>
          </a:p>
          <a:p>
            <a:r>
              <a:rPr kumimoji="1" lang="ja-JP" altLang="en-US"/>
              <a:t>滑らかにするためのフィルタを作成したが効果はあまりなかった</a:t>
            </a:r>
            <a:endParaRPr kumimoji="1" lang="en-US" altLang="ja-JP" dirty="0"/>
          </a:p>
          <a:p>
            <a:r>
              <a:rPr kumimoji="1" lang="ja-JP" altLang="en-US"/>
              <a:t>より多くの条件での性能の検証や誤計測を補完するようなフィルタの作成が課題</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89F800D8-1DF3-DD4C-BC0C-3E9E6C4C9568}" type="slidenum">
              <a:rPr kumimoji="1" lang="ja-JP" altLang="en-US" smtClean="0"/>
              <a:t>20</a:t>
            </a:fld>
            <a:endParaRPr kumimoji="1" lang="ja-JP" altLang="en-US"/>
          </a:p>
        </p:txBody>
      </p:sp>
    </p:spTree>
    <p:extLst>
      <p:ext uri="{BB962C8B-B14F-4D97-AF65-F5344CB8AC3E}">
        <p14:creationId xmlns:p14="http://schemas.microsoft.com/office/powerpoint/2010/main" val="2665935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a:t>モーションキャプチャは人体の動きを追跡する</a:t>
            </a:r>
            <a:endParaRPr kumimoji="1" lang="en-US" altLang="ja-JP" dirty="0"/>
          </a:p>
          <a:p>
            <a:r>
              <a:rPr kumimoji="1" lang="en-US" altLang="ja-JP" dirty="0" err="1"/>
              <a:t>ARKit</a:t>
            </a:r>
            <a:r>
              <a:rPr kumimoji="1" lang="ja-JP" altLang="en-US"/>
              <a:t>にはモーションキャプチャ機能があり、追跡した姿勢情報を保持する</a:t>
            </a:r>
            <a:endParaRPr kumimoji="1" lang="en-US" altLang="ja-JP" dirty="0"/>
          </a:p>
          <a:p>
            <a:r>
              <a:rPr kumimoji="1" lang="ja-JP" altLang="en-US"/>
              <a:t>図の例では、その姿勢情報が適用された</a:t>
            </a:r>
            <a:r>
              <a:rPr kumimoji="1" lang="en-US" altLang="ja-JP" dirty="0"/>
              <a:t>3D</a:t>
            </a:r>
            <a:r>
              <a:rPr kumimoji="1" lang="ja-JP" altLang="en-US"/>
              <a:t>モデルがキャプチャ対象の隣に表示されている</a:t>
            </a:r>
          </a:p>
        </p:txBody>
      </p:sp>
      <p:sp>
        <p:nvSpPr>
          <p:cNvPr id="4" name="スライド番号プレースホルダー 3"/>
          <p:cNvSpPr>
            <a:spLocks noGrp="1"/>
          </p:cNvSpPr>
          <p:nvPr>
            <p:ph type="sldNum" sz="quarter" idx="5"/>
          </p:nvPr>
        </p:nvSpPr>
        <p:spPr/>
        <p:txBody>
          <a:bodyPr/>
          <a:lstStyle/>
          <a:p>
            <a:fld id="{89F800D8-1DF3-DD4C-BC0C-3E9E6C4C9568}" type="slidenum">
              <a:rPr kumimoji="1" lang="ja-JP" altLang="en-US" smtClean="0"/>
              <a:t>3</a:t>
            </a:fld>
            <a:endParaRPr kumimoji="1" lang="ja-JP" altLang="en-US"/>
          </a:p>
        </p:txBody>
      </p:sp>
    </p:spTree>
    <p:extLst>
      <p:ext uri="{BB962C8B-B14F-4D97-AF65-F5344CB8AC3E}">
        <p14:creationId xmlns:p14="http://schemas.microsoft.com/office/powerpoint/2010/main" val="4106312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en-US" altLang="ja-JP" dirty="0" err="1"/>
              <a:t>ARKit</a:t>
            </a:r>
            <a:r>
              <a:rPr kumimoji="1" lang="ja-JP" altLang="en-US"/>
              <a:t>のモーションキャプチャで得られる姿勢情報はこのような構造スケルトンの姿勢として保持される</a:t>
            </a:r>
            <a:endParaRPr kumimoji="1" lang="en-US" altLang="ja-JP" dirty="0"/>
          </a:p>
          <a:p>
            <a:r>
              <a:rPr kumimoji="1" lang="ja-JP" altLang="en-US"/>
              <a:t>スケルトンの関節は</a:t>
            </a:r>
            <a:r>
              <a:rPr kumimoji="1" lang="en-US" altLang="ja-JP" dirty="0"/>
              <a:t>91</a:t>
            </a:r>
            <a:r>
              <a:rPr kumimoji="1" lang="ja-JP" altLang="en-US"/>
              <a:t>個あり、腰にあたる</a:t>
            </a:r>
            <a:r>
              <a:rPr kumimoji="1" lang="en-US" altLang="ja-JP" dirty="0"/>
              <a:t>root</a:t>
            </a:r>
            <a:r>
              <a:rPr kumimoji="1" lang="ja-JP" altLang="en-US"/>
              <a:t>を最上位として親子関係のある階層構造となっている</a:t>
            </a:r>
          </a:p>
        </p:txBody>
      </p:sp>
      <p:sp>
        <p:nvSpPr>
          <p:cNvPr id="4" name="スライド番号プレースホルダー 3"/>
          <p:cNvSpPr>
            <a:spLocks noGrp="1"/>
          </p:cNvSpPr>
          <p:nvPr>
            <p:ph type="sldNum" sz="quarter" idx="5"/>
          </p:nvPr>
        </p:nvSpPr>
        <p:spPr/>
        <p:txBody>
          <a:bodyPr/>
          <a:lstStyle/>
          <a:p>
            <a:fld id="{89F800D8-1DF3-DD4C-BC0C-3E9E6C4C9568}" type="slidenum">
              <a:rPr kumimoji="1" lang="ja-JP" altLang="en-US" smtClean="0"/>
              <a:t>4</a:t>
            </a:fld>
            <a:endParaRPr kumimoji="1" lang="ja-JP" altLang="en-US"/>
          </a:p>
        </p:txBody>
      </p:sp>
    </p:spTree>
    <p:extLst>
      <p:ext uri="{BB962C8B-B14F-4D97-AF65-F5344CB8AC3E}">
        <p14:creationId xmlns:p14="http://schemas.microsoft.com/office/powerpoint/2010/main" val="421139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a:t>各関節の姿勢は変換行列とし定義されており、移動と回転の情報を持っている</a:t>
            </a:r>
            <a:endParaRPr kumimoji="1" lang="en-US" altLang="ja-JP" dirty="0"/>
          </a:p>
          <a:p>
            <a:r>
              <a:rPr kumimoji="1" lang="ja-JP" altLang="en-US"/>
              <a:t>変換行列は</a:t>
            </a:r>
            <a:r>
              <a:rPr kumimoji="1" lang="en-US" altLang="ja-JP" dirty="0"/>
              <a:t>2</a:t>
            </a:r>
            <a:r>
              <a:rPr kumimoji="1" lang="ja-JP" altLang="en-US"/>
              <a:t>種類あり、基準とする点が違う</a:t>
            </a:r>
            <a:endParaRPr kumimoji="1" lang="en-US" altLang="ja-JP" dirty="0"/>
          </a:p>
          <a:p>
            <a:r>
              <a:rPr kumimoji="1" lang="en-US" altLang="ja-JP" dirty="0"/>
              <a:t>Root</a:t>
            </a:r>
            <a:r>
              <a:rPr kumimoji="1" lang="ja-JP" altLang="en-US"/>
              <a:t>からの移動と回転を表す</a:t>
            </a:r>
            <a:r>
              <a:rPr kumimoji="1" lang="en-US" altLang="ja-JP" dirty="0" err="1"/>
              <a:t>modelTransform</a:t>
            </a:r>
            <a:r>
              <a:rPr kumimoji="1" lang="ja-JP" altLang="en-US"/>
              <a:t>と親からの移動と回転を表す</a:t>
            </a:r>
            <a:r>
              <a:rPr kumimoji="1" lang="en-US" altLang="ja-JP" dirty="0" err="1"/>
              <a:t>localTransform</a:t>
            </a:r>
            <a:r>
              <a:rPr kumimoji="1" lang="ja-JP" altLang="en-US"/>
              <a:t>である</a:t>
            </a:r>
          </a:p>
        </p:txBody>
      </p:sp>
      <p:sp>
        <p:nvSpPr>
          <p:cNvPr id="4" name="スライド番号プレースホルダー 3"/>
          <p:cNvSpPr>
            <a:spLocks noGrp="1"/>
          </p:cNvSpPr>
          <p:nvPr>
            <p:ph type="sldNum" sz="quarter" idx="5"/>
          </p:nvPr>
        </p:nvSpPr>
        <p:spPr/>
        <p:txBody>
          <a:bodyPr/>
          <a:lstStyle/>
          <a:p>
            <a:fld id="{89F800D8-1DF3-DD4C-BC0C-3E9E6C4C9568}" type="slidenum">
              <a:rPr kumimoji="1" lang="ja-JP" altLang="en-US" smtClean="0"/>
              <a:t>5</a:t>
            </a:fld>
            <a:endParaRPr kumimoji="1" lang="ja-JP" altLang="en-US"/>
          </a:p>
        </p:txBody>
      </p:sp>
    </p:spTree>
    <p:extLst>
      <p:ext uri="{BB962C8B-B14F-4D97-AF65-F5344CB8AC3E}">
        <p14:creationId xmlns:p14="http://schemas.microsoft.com/office/powerpoint/2010/main" val="2265284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a:t>今回得たモーションを出力する形式として</a:t>
            </a:r>
            <a:r>
              <a:rPr kumimoji="1" lang="en-US" altLang="ja-JP" dirty="0"/>
              <a:t>BVH</a:t>
            </a:r>
            <a:r>
              <a:rPr kumimoji="1" lang="ja-JP" altLang="en-US"/>
              <a:t>を採用した</a:t>
            </a:r>
            <a:endParaRPr kumimoji="1" lang="en-US" altLang="ja-JP" dirty="0"/>
          </a:p>
          <a:p>
            <a:r>
              <a:rPr kumimoji="1" lang="en-US" altLang="ja-JP" dirty="0"/>
              <a:t>BVH</a:t>
            </a:r>
            <a:r>
              <a:rPr kumimoji="1" lang="ja-JP" altLang="en-US"/>
              <a:t>は</a:t>
            </a:r>
            <a:r>
              <a:rPr kumimoji="1" lang="en-US" altLang="ja-JP" dirty="0" err="1"/>
              <a:t>Biovision</a:t>
            </a:r>
            <a:r>
              <a:rPr kumimoji="1" lang="ja-JP" altLang="en-US"/>
              <a:t>社が開発したモーションデータフォーマットである</a:t>
            </a:r>
            <a:endParaRPr kumimoji="1" lang="en-US" altLang="ja-JP" dirty="0"/>
          </a:p>
          <a:p>
            <a:r>
              <a:rPr kumimoji="1" lang="ja-JP" altLang="en-US"/>
              <a:t>テキストデータであり、</a:t>
            </a:r>
            <a:r>
              <a:rPr kumimoji="1" lang="en-US" altLang="ja-JP" dirty="0"/>
              <a:t>Blender</a:t>
            </a:r>
            <a:r>
              <a:rPr kumimoji="1" lang="ja-JP" altLang="en-US"/>
              <a:t>などのソフトウェアで読み込めるためである</a:t>
            </a:r>
            <a:endParaRPr kumimoji="1" lang="en-US" altLang="ja-JP" dirty="0"/>
          </a:p>
          <a:p>
            <a:r>
              <a:rPr kumimoji="1" lang="ja-JP" altLang="en-US"/>
              <a:t>構造は図のようになっており、骨格の構造を記す部分と動きを記す部分に分かれている</a:t>
            </a:r>
            <a:endParaRPr kumimoji="1" lang="en-US" altLang="ja-JP" dirty="0"/>
          </a:p>
          <a:p>
            <a:r>
              <a:rPr kumimoji="1" lang="en-US" altLang="ja-JP" dirty="0">
                <a:ea typeface="游ゴシック"/>
              </a:rPr>
              <a:t>MOTION</a:t>
            </a:r>
            <a:r>
              <a:rPr kumimoji="1" lang="ja-JP" altLang="en-US">
                <a:ea typeface="游ゴシック"/>
              </a:rPr>
              <a:t>部に記す回転の情報はオイラー角であり、単位は度である</a:t>
            </a:r>
            <a:endParaRPr kumimoji="1" lang="en-US" altLang="ja-JP" dirty="0">
              <a:ea typeface="游ゴシック"/>
            </a:endParaRPr>
          </a:p>
          <a:p>
            <a:endParaRPr kumimoji="1" lang="en-US" altLang="ja-JP" dirty="0"/>
          </a:p>
          <a:p>
            <a:endParaRPr lang="ja-JP" altLang="en-US"/>
          </a:p>
        </p:txBody>
      </p:sp>
      <p:sp>
        <p:nvSpPr>
          <p:cNvPr id="4" name="スライド番号プレースホルダー 3"/>
          <p:cNvSpPr>
            <a:spLocks noGrp="1"/>
          </p:cNvSpPr>
          <p:nvPr>
            <p:ph type="sldNum" sz="quarter" idx="5"/>
          </p:nvPr>
        </p:nvSpPr>
        <p:spPr/>
        <p:txBody>
          <a:bodyPr/>
          <a:lstStyle/>
          <a:p>
            <a:fld id="{89F800D8-1DF3-DD4C-BC0C-3E9E6C4C9568}" type="slidenum">
              <a:rPr kumimoji="1" lang="ja-JP" altLang="en-US" smtClean="0"/>
              <a:t>6</a:t>
            </a:fld>
            <a:endParaRPr kumimoji="1" lang="ja-JP" altLang="en-US"/>
          </a:p>
        </p:txBody>
      </p:sp>
    </p:spTree>
    <p:extLst>
      <p:ext uri="{BB962C8B-B14F-4D97-AF65-F5344CB8AC3E}">
        <p14:creationId xmlns:p14="http://schemas.microsoft.com/office/powerpoint/2010/main" val="1025078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lang="ja-JP" altLang="en-US" dirty="0">
              <a:ea typeface="游ゴシック"/>
            </a:endParaRPr>
          </a:p>
          <a:p>
            <a:endParaRPr kumimoji="1" lang="ja-JP" altLang="en-US"/>
          </a:p>
        </p:txBody>
      </p:sp>
      <p:sp>
        <p:nvSpPr>
          <p:cNvPr id="4" name="スライド番号プレースホルダー 3"/>
          <p:cNvSpPr>
            <a:spLocks noGrp="1"/>
          </p:cNvSpPr>
          <p:nvPr>
            <p:ph type="sldNum" sz="quarter" idx="5"/>
          </p:nvPr>
        </p:nvSpPr>
        <p:spPr/>
        <p:txBody>
          <a:bodyPr/>
          <a:lstStyle/>
          <a:p>
            <a:fld id="{89F800D8-1DF3-DD4C-BC0C-3E9E6C4C9568}" type="slidenum">
              <a:rPr kumimoji="1" lang="ja-JP" altLang="en-US" smtClean="0"/>
              <a:t>7</a:t>
            </a:fld>
            <a:endParaRPr kumimoji="1" lang="ja-JP" altLang="en-US"/>
          </a:p>
        </p:txBody>
      </p:sp>
    </p:spTree>
    <p:extLst>
      <p:ext uri="{BB962C8B-B14F-4D97-AF65-F5344CB8AC3E}">
        <p14:creationId xmlns:p14="http://schemas.microsoft.com/office/powerpoint/2010/main" val="2331000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lang="ja-JP" altLang="en-US" dirty="0">
              <a:ea typeface="游ゴシック"/>
            </a:endParaRPr>
          </a:p>
          <a:p>
            <a:endParaRPr kumimoji="1" lang="ja-JP" altLang="en-US"/>
          </a:p>
        </p:txBody>
      </p:sp>
      <p:sp>
        <p:nvSpPr>
          <p:cNvPr id="4" name="スライド番号プレースホルダー 3"/>
          <p:cNvSpPr>
            <a:spLocks noGrp="1"/>
          </p:cNvSpPr>
          <p:nvPr>
            <p:ph type="sldNum" sz="quarter" idx="5"/>
          </p:nvPr>
        </p:nvSpPr>
        <p:spPr/>
        <p:txBody>
          <a:bodyPr/>
          <a:lstStyle/>
          <a:p>
            <a:fld id="{89F800D8-1DF3-DD4C-BC0C-3E9E6C4C9568}" type="slidenum">
              <a:rPr kumimoji="1" lang="ja-JP" altLang="en-US" smtClean="0"/>
              <a:t>8</a:t>
            </a:fld>
            <a:endParaRPr kumimoji="1" lang="ja-JP" altLang="en-US"/>
          </a:p>
        </p:txBody>
      </p:sp>
    </p:spTree>
    <p:extLst>
      <p:ext uri="{BB962C8B-B14F-4D97-AF65-F5344CB8AC3E}">
        <p14:creationId xmlns:p14="http://schemas.microsoft.com/office/powerpoint/2010/main" val="3053053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en-US" altLang="ja-JP" dirty="0" err="1"/>
              <a:t>modelTransform</a:t>
            </a:r>
            <a:r>
              <a:rPr kumimoji="1" lang="ja-JP" altLang="en-US"/>
              <a:t>を親ジョイントを基準点とした変換行列（</a:t>
            </a:r>
            <a:r>
              <a:rPr kumimoji="1" lang="en-US" altLang="ja-JP" dirty="0" err="1"/>
              <a:t>localTransform</a:t>
            </a:r>
            <a:r>
              <a:rPr kumimoji="1" lang="en-US" altLang="ja-JP" dirty="0"/>
              <a:t>)</a:t>
            </a:r>
            <a:r>
              <a:rPr kumimoji="1" lang="ja-JP" altLang="en-US"/>
              <a:t>に変換する</a:t>
            </a:r>
            <a:endParaRPr kumimoji="1" lang="en-US" altLang="ja-JP" dirty="0"/>
          </a:p>
          <a:p>
            <a:r>
              <a:rPr kumimoji="1" lang="ja-JP" altLang="en-US">
                <a:ea typeface="游ゴシック"/>
              </a:rPr>
              <a:t>あるジョイントの</a:t>
            </a:r>
            <a:r>
              <a:rPr kumimoji="1" lang="en-US" altLang="ja-JP" dirty="0" err="1">
                <a:ea typeface="游ゴシック"/>
              </a:rPr>
              <a:t>modelTransform</a:t>
            </a:r>
            <a:r>
              <a:rPr kumimoji="1" lang="ja-JP" altLang="en-US">
                <a:ea typeface="游ゴシック"/>
              </a:rPr>
              <a:t>は親ジョイントの</a:t>
            </a:r>
            <a:r>
              <a:rPr kumimoji="1" lang="en-US" altLang="ja-JP" dirty="0" err="1">
                <a:ea typeface="游ゴシック"/>
              </a:rPr>
              <a:t>modelTransform</a:t>
            </a:r>
            <a:r>
              <a:rPr kumimoji="1" lang="ja-JP" altLang="en-US">
                <a:ea typeface="游ゴシック"/>
              </a:rPr>
              <a:t>とそのジョイントの</a:t>
            </a:r>
            <a:r>
              <a:rPr kumimoji="1" lang="en-US" altLang="ja-JP" dirty="0" err="1">
                <a:ea typeface="游ゴシック"/>
              </a:rPr>
              <a:t>localTransfrom</a:t>
            </a:r>
            <a:r>
              <a:rPr kumimoji="1" lang="ja-JP" altLang="en-US">
                <a:ea typeface="游ゴシック"/>
              </a:rPr>
              <a:t>の合成と考えられるため、自身の</a:t>
            </a:r>
            <a:r>
              <a:rPr kumimoji="1" lang="en-US" altLang="ja-JP" dirty="0" err="1">
                <a:ea typeface="游ゴシック"/>
              </a:rPr>
              <a:t>modelTransform</a:t>
            </a:r>
            <a:r>
              <a:rPr kumimoji="1" lang="ja-JP" altLang="en-US">
                <a:ea typeface="游ゴシック"/>
              </a:rPr>
              <a:t>と親ジョイントの</a:t>
            </a:r>
            <a:r>
              <a:rPr kumimoji="1" lang="en-US" altLang="ja-JP" dirty="0" err="1">
                <a:ea typeface="游ゴシック"/>
              </a:rPr>
              <a:t>modelTransform</a:t>
            </a:r>
            <a:r>
              <a:rPr kumimoji="1" lang="ja-JP" altLang="en-US">
                <a:ea typeface="游ゴシック"/>
              </a:rPr>
              <a:t>の逆変換をかけることで</a:t>
            </a:r>
            <a:r>
              <a:rPr kumimoji="1" lang="en-US" altLang="ja-JP" dirty="0" err="1">
                <a:ea typeface="游ゴシック"/>
              </a:rPr>
              <a:t>localTransform</a:t>
            </a:r>
            <a:r>
              <a:rPr kumimoji="1" lang="ja-JP" altLang="en-US">
                <a:ea typeface="游ゴシック"/>
              </a:rPr>
              <a:t>が得られる。</a:t>
            </a:r>
            <a:endParaRPr lang="en-US" altLang="ja-JP" dirty="0">
              <a:ea typeface="游ゴシック" panose="020B0400000000000000" pitchFamily="34" charset="-128"/>
            </a:endParaRPr>
          </a:p>
        </p:txBody>
      </p:sp>
      <p:sp>
        <p:nvSpPr>
          <p:cNvPr id="4" name="スライド番号プレースホルダー 3"/>
          <p:cNvSpPr>
            <a:spLocks noGrp="1"/>
          </p:cNvSpPr>
          <p:nvPr>
            <p:ph type="sldNum" sz="quarter" idx="5"/>
          </p:nvPr>
        </p:nvSpPr>
        <p:spPr/>
        <p:txBody>
          <a:bodyPr/>
          <a:lstStyle/>
          <a:p>
            <a:fld id="{89F800D8-1DF3-DD4C-BC0C-3E9E6C4C9568}" type="slidenum">
              <a:rPr kumimoji="1" lang="ja-JP" altLang="en-US" smtClean="0"/>
              <a:t>9</a:t>
            </a:fld>
            <a:endParaRPr kumimoji="1" lang="ja-JP" altLang="en-US"/>
          </a:p>
        </p:txBody>
      </p:sp>
    </p:spTree>
    <p:extLst>
      <p:ext uri="{BB962C8B-B14F-4D97-AF65-F5344CB8AC3E}">
        <p14:creationId xmlns:p14="http://schemas.microsoft.com/office/powerpoint/2010/main" val="2598198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a:t>今回使用する</a:t>
            </a:r>
            <a:r>
              <a:rPr kumimoji="1" lang="en-US" altLang="ja-JP" dirty="0"/>
              <a:t>BVH</a:t>
            </a:r>
            <a:r>
              <a:rPr kumimoji="1" lang="ja-JP" altLang="en-US"/>
              <a:t>ファイルには人体骨格が</a:t>
            </a:r>
            <a:r>
              <a:rPr kumimoji="1" lang="en-US" altLang="ja-JP" dirty="0"/>
              <a:t>T</a:t>
            </a:r>
            <a:r>
              <a:rPr kumimoji="1" lang="ja-JP" altLang="en-US"/>
              <a:t>ポーズで定義されている</a:t>
            </a:r>
            <a:endParaRPr kumimoji="1" lang="en-US" altLang="ja-JP" dirty="0"/>
          </a:p>
          <a:p>
            <a:r>
              <a:rPr kumimoji="1" lang="ja-JP" altLang="en-US"/>
              <a:t>つまりすべての回転が</a:t>
            </a:r>
            <a:r>
              <a:rPr kumimoji="1" lang="en-US" altLang="ja-JP" dirty="0"/>
              <a:t>0</a:t>
            </a:r>
            <a:r>
              <a:rPr kumimoji="1" lang="ja-JP" altLang="en-US"/>
              <a:t>のニュートラルな状態が</a:t>
            </a:r>
            <a:r>
              <a:rPr kumimoji="1" lang="en-US" altLang="ja-JP" dirty="0"/>
              <a:t>T</a:t>
            </a:r>
            <a:r>
              <a:rPr kumimoji="1" lang="ja-JP" altLang="en-US"/>
              <a:t>ポーズとなっている</a:t>
            </a:r>
            <a:endParaRPr kumimoji="1" lang="en-US" altLang="ja-JP" dirty="0"/>
          </a:p>
          <a:p>
            <a:r>
              <a:rPr kumimoji="1" lang="ja-JP" altLang="en-US"/>
              <a:t>しかしモーションキャプチャで得たデータは違う</a:t>
            </a:r>
            <a:endParaRPr kumimoji="1" lang="en-US" altLang="ja-JP" dirty="0"/>
          </a:p>
          <a:p>
            <a:r>
              <a:rPr kumimoji="1" lang="en-US" altLang="ja-JP" dirty="0"/>
              <a:t>T</a:t>
            </a:r>
            <a:r>
              <a:rPr kumimoji="1" lang="ja-JP" altLang="en-US"/>
              <a:t>ポーズを取ったとき回転は</a:t>
            </a:r>
            <a:r>
              <a:rPr kumimoji="1" lang="en-US" altLang="ja-JP" dirty="0"/>
              <a:t>0</a:t>
            </a:r>
            <a:r>
              <a:rPr kumimoji="1" lang="ja-JP" altLang="en-US"/>
              <a:t>ではない</a:t>
            </a:r>
            <a:endParaRPr kumimoji="1" lang="en-US" altLang="ja-JP" dirty="0"/>
          </a:p>
          <a:p>
            <a:r>
              <a:rPr kumimoji="1" lang="ja-JP" altLang="en-US">
                <a:ea typeface="游ゴシック"/>
              </a:rPr>
              <a:t>この差を補完するためには</a:t>
            </a:r>
            <a:r>
              <a:rPr kumimoji="1" lang="en-US" altLang="ja-JP" dirty="0">
                <a:ea typeface="游ゴシック"/>
              </a:rPr>
              <a:t>ARKit</a:t>
            </a:r>
            <a:r>
              <a:rPr kumimoji="1" lang="ja-JP" altLang="en-US">
                <a:ea typeface="游ゴシック"/>
              </a:rPr>
              <a:t>における初期姿勢から</a:t>
            </a:r>
            <a:r>
              <a:rPr kumimoji="1" lang="en-US" altLang="ja-JP" dirty="0">
                <a:ea typeface="游ゴシック"/>
              </a:rPr>
              <a:t>T</a:t>
            </a:r>
            <a:r>
              <a:rPr kumimoji="1" lang="ja-JP" altLang="en-US">
                <a:ea typeface="游ゴシック"/>
              </a:rPr>
              <a:t>ポーズへの変換の逆変換を行う</a:t>
            </a:r>
            <a:endParaRPr kumimoji="1" lang="en-US" altLang="ja-JP" dirty="0">
              <a:ea typeface="游ゴシック"/>
            </a:endParaRPr>
          </a:p>
          <a:p>
            <a:endParaRPr lang="ja-JP" altLang="en-US" dirty="0">
              <a:ea typeface="游ゴシック"/>
            </a:endParaRPr>
          </a:p>
        </p:txBody>
      </p:sp>
      <p:sp>
        <p:nvSpPr>
          <p:cNvPr id="4" name="スライド番号プレースホルダー 3"/>
          <p:cNvSpPr>
            <a:spLocks noGrp="1"/>
          </p:cNvSpPr>
          <p:nvPr>
            <p:ph type="sldNum" sz="quarter" idx="5"/>
          </p:nvPr>
        </p:nvSpPr>
        <p:spPr/>
        <p:txBody>
          <a:bodyPr/>
          <a:lstStyle/>
          <a:p>
            <a:fld id="{89F800D8-1DF3-DD4C-BC0C-3E9E6C4C9568}" type="slidenum">
              <a:rPr kumimoji="1" lang="ja-JP" altLang="en-US" smtClean="0"/>
              <a:t>10</a:t>
            </a:fld>
            <a:endParaRPr kumimoji="1" lang="ja-JP" altLang="en-US"/>
          </a:p>
        </p:txBody>
      </p:sp>
    </p:spTree>
    <p:extLst>
      <p:ext uri="{BB962C8B-B14F-4D97-AF65-F5344CB8AC3E}">
        <p14:creationId xmlns:p14="http://schemas.microsoft.com/office/powerpoint/2010/main" val="1331733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B858C80-EC9E-744E-ABFC-03F90BFB2C9B}" type="datetimeFigureOut">
              <a:rPr kumimoji="1" lang="ja-JP" altLang="en-US" smtClean="0"/>
              <a:t>2022/2/6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AB37E8-C922-7247-B351-90ABC89F5873}" type="slidenum">
              <a:rPr kumimoji="1" lang="ja-JP" altLang="en-US" smtClean="0"/>
              <a:t>‹#›</a:t>
            </a:fld>
            <a:endParaRPr kumimoji="1" lang="ja-JP" altLang="en-US"/>
          </a:p>
        </p:txBody>
      </p:sp>
    </p:spTree>
    <p:extLst>
      <p:ext uri="{BB962C8B-B14F-4D97-AF65-F5344CB8AC3E}">
        <p14:creationId xmlns:p14="http://schemas.microsoft.com/office/powerpoint/2010/main" val="2312584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858C80-EC9E-744E-ABFC-03F90BFB2C9B}" type="datetimeFigureOut">
              <a:rPr kumimoji="1" lang="ja-JP" altLang="en-US" smtClean="0"/>
              <a:t>2022/2/6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AB37E8-C922-7247-B351-90ABC89F5873}" type="slidenum">
              <a:rPr kumimoji="1" lang="ja-JP" altLang="en-US" smtClean="0"/>
              <a:t>‹#›</a:t>
            </a:fld>
            <a:endParaRPr kumimoji="1" lang="ja-JP" altLang="en-US"/>
          </a:p>
        </p:txBody>
      </p:sp>
    </p:spTree>
    <p:extLst>
      <p:ext uri="{BB962C8B-B14F-4D97-AF65-F5344CB8AC3E}">
        <p14:creationId xmlns:p14="http://schemas.microsoft.com/office/powerpoint/2010/main" val="1450898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858C80-EC9E-744E-ABFC-03F90BFB2C9B}" type="datetimeFigureOut">
              <a:rPr kumimoji="1" lang="ja-JP" altLang="en-US" smtClean="0"/>
              <a:t>2022/2/6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AB37E8-C922-7247-B351-90ABC89F5873}" type="slidenum">
              <a:rPr kumimoji="1" lang="ja-JP" altLang="en-US" smtClean="0"/>
              <a:t>‹#›</a:t>
            </a:fld>
            <a:endParaRPr kumimoji="1" lang="ja-JP" altLang="en-US"/>
          </a:p>
        </p:txBody>
      </p:sp>
    </p:spTree>
    <p:extLst>
      <p:ext uri="{BB962C8B-B14F-4D97-AF65-F5344CB8AC3E}">
        <p14:creationId xmlns:p14="http://schemas.microsoft.com/office/powerpoint/2010/main" val="797521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858C80-EC9E-744E-ABFC-03F90BFB2C9B}" type="datetimeFigureOut">
              <a:rPr kumimoji="1" lang="ja-JP" altLang="en-US" smtClean="0"/>
              <a:t>2022/2/6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AB37E8-C922-7247-B351-90ABC89F5873}" type="slidenum">
              <a:rPr kumimoji="1" lang="ja-JP" altLang="en-US" smtClean="0"/>
              <a:t>‹#›</a:t>
            </a:fld>
            <a:endParaRPr kumimoji="1" lang="ja-JP" altLang="en-US"/>
          </a:p>
        </p:txBody>
      </p:sp>
    </p:spTree>
    <p:extLst>
      <p:ext uri="{BB962C8B-B14F-4D97-AF65-F5344CB8AC3E}">
        <p14:creationId xmlns:p14="http://schemas.microsoft.com/office/powerpoint/2010/main" val="3914639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B858C80-EC9E-744E-ABFC-03F90BFB2C9B}" type="datetimeFigureOut">
              <a:rPr kumimoji="1" lang="ja-JP" altLang="en-US" smtClean="0"/>
              <a:t>2022/2/6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AB37E8-C922-7247-B351-90ABC89F5873}" type="slidenum">
              <a:rPr kumimoji="1" lang="ja-JP" altLang="en-US" smtClean="0"/>
              <a:t>‹#›</a:t>
            </a:fld>
            <a:endParaRPr kumimoji="1" lang="ja-JP" altLang="en-US"/>
          </a:p>
        </p:txBody>
      </p:sp>
    </p:spTree>
    <p:extLst>
      <p:ext uri="{BB962C8B-B14F-4D97-AF65-F5344CB8AC3E}">
        <p14:creationId xmlns:p14="http://schemas.microsoft.com/office/powerpoint/2010/main" val="110306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B858C80-EC9E-744E-ABFC-03F90BFB2C9B}" type="datetimeFigureOut">
              <a:rPr kumimoji="1" lang="ja-JP" altLang="en-US" smtClean="0"/>
              <a:t>2022/2/6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AB37E8-C922-7247-B351-90ABC89F5873}" type="slidenum">
              <a:rPr kumimoji="1" lang="ja-JP" altLang="en-US" smtClean="0"/>
              <a:t>‹#›</a:t>
            </a:fld>
            <a:endParaRPr kumimoji="1" lang="ja-JP" altLang="en-US"/>
          </a:p>
        </p:txBody>
      </p:sp>
    </p:spTree>
    <p:extLst>
      <p:ext uri="{BB962C8B-B14F-4D97-AF65-F5344CB8AC3E}">
        <p14:creationId xmlns:p14="http://schemas.microsoft.com/office/powerpoint/2010/main" val="736241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B858C80-EC9E-744E-ABFC-03F90BFB2C9B}" type="datetimeFigureOut">
              <a:rPr kumimoji="1" lang="ja-JP" altLang="en-US" smtClean="0"/>
              <a:t>2022/2/6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7AB37E8-C922-7247-B351-90ABC89F5873}" type="slidenum">
              <a:rPr kumimoji="1" lang="ja-JP" altLang="en-US" smtClean="0"/>
              <a:t>‹#›</a:t>
            </a:fld>
            <a:endParaRPr kumimoji="1" lang="ja-JP" altLang="en-US"/>
          </a:p>
        </p:txBody>
      </p:sp>
    </p:spTree>
    <p:extLst>
      <p:ext uri="{BB962C8B-B14F-4D97-AF65-F5344CB8AC3E}">
        <p14:creationId xmlns:p14="http://schemas.microsoft.com/office/powerpoint/2010/main" val="1770106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B858C80-EC9E-744E-ABFC-03F90BFB2C9B}" type="datetimeFigureOut">
              <a:rPr kumimoji="1" lang="ja-JP" altLang="en-US" smtClean="0"/>
              <a:t>2022/2/6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7AB37E8-C922-7247-B351-90ABC89F5873}" type="slidenum">
              <a:rPr kumimoji="1" lang="ja-JP" altLang="en-US" smtClean="0"/>
              <a:t>‹#›</a:t>
            </a:fld>
            <a:endParaRPr kumimoji="1" lang="ja-JP" altLang="en-US"/>
          </a:p>
        </p:txBody>
      </p:sp>
    </p:spTree>
    <p:extLst>
      <p:ext uri="{BB962C8B-B14F-4D97-AF65-F5344CB8AC3E}">
        <p14:creationId xmlns:p14="http://schemas.microsoft.com/office/powerpoint/2010/main" val="2258539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58C80-EC9E-744E-ABFC-03F90BFB2C9B}" type="datetimeFigureOut">
              <a:rPr kumimoji="1" lang="ja-JP" altLang="en-US" smtClean="0"/>
              <a:t>2022/2/6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7AB37E8-C922-7247-B351-90ABC89F5873}" type="slidenum">
              <a:rPr kumimoji="1" lang="ja-JP" altLang="en-US" smtClean="0"/>
              <a:t>‹#›</a:t>
            </a:fld>
            <a:endParaRPr kumimoji="1" lang="ja-JP" altLang="en-US"/>
          </a:p>
        </p:txBody>
      </p:sp>
    </p:spTree>
    <p:extLst>
      <p:ext uri="{BB962C8B-B14F-4D97-AF65-F5344CB8AC3E}">
        <p14:creationId xmlns:p14="http://schemas.microsoft.com/office/powerpoint/2010/main" val="2697368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B858C80-EC9E-744E-ABFC-03F90BFB2C9B}" type="datetimeFigureOut">
              <a:rPr kumimoji="1" lang="ja-JP" altLang="en-US" smtClean="0"/>
              <a:t>2022/2/6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AB37E8-C922-7247-B351-90ABC89F5873}" type="slidenum">
              <a:rPr kumimoji="1" lang="ja-JP" altLang="en-US" smtClean="0"/>
              <a:t>‹#›</a:t>
            </a:fld>
            <a:endParaRPr kumimoji="1" lang="ja-JP" altLang="en-US"/>
          </a:p>
        </p:txBody>
      </p:sp>
    </p:spTree>
    <p:extLst>
      <p:ext uri="{BB962C8B-B14F-4D97-AF65-F5344CB8AC3E}">
        <p14:creationId xmlns:p14="http://schemas.microsoft.com/office/powerpoint/2010/main" val="4043719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B858C80-EC9E-744E-ABFC-03F90BFB2C9B}" type="datetimeFigureOut">
              <a:rPr kumimoji="1" lang="ja-JP" altLang="en-US" smtClean="0"/>
              <a:t>2022/2/6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AB37E8-C922-7247-B351-90ABC89F5873}" type="slidenum">
              <a:rPr kumimoji="1" lang="ja-JP" altLang="en-US" smtClean="0"/>
              <a:t>‹#›</a:t>
            </a:fld>
            <a:endParaRPr kumimoji="1" lang="ja-JP" altLang="en-US"/>
          </a:p>
        </p:txBody>
      </p:sp>
    </p:spTree>
    <p:extLst>
      <p:ext uri="{BB962C8B-B14F-4D97-AF65-F5344CB8AC3E}">
        <p14:creationId xmlns:p14="http://schemas.microsoft.com/office/powerpoint/2010/main" val="1146704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58C80-EC9E-744E-ABFC-03F90BFB2C9B}" type="datetimeFigureOut">
              <a:rPr kumimoji="1" lang="ja-JP" altLang="en-US" smtClean="0"/>
              <a:t>2022/2/6</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B37E8-C922-7247-B351-90ABC89F5873}" type="slidenum">
              <a:rPr kumimoji="1" lang="ja-JP" altLang="en-US" smtClean="0"/>
              <a:t>‹#›</a:t>
            </a:fld>
            <a:endParaRPr kumimoji="1" lang="ja-JP" altLang="en-US"/>
          </a:p>
        </p:txBody>
      </p:sp>
    </p:spTree>
    <p:extLst>
      <p:ext uri="{BB962C8B-B14F-4D97-AF65-F5344CB8AC3E}">
        <p14:creationId xmlns:p14="http://schemas.microsoft.com/office/powerpoint/2010/main" val="33122745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4.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18.png"/><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mp4"/><Relationship Id="rId1" Type="http://schemas.microsoft.com/office/2007/relationships/media" Target="../media/media4.mp4"/><Relationship Id="rId5" Type="http://schemas.openxmlformats.org/officeDocument/2006/relationships/image" Target="../media/image21.png"/><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DAF1C7-C8EE-3F46-BF72-5D57C63A826B}"/>
              </a:ext>
            </a:extLst>
          </p:cNvPr>
          <p:cNvSpPr>
            <a:spLocks noGrp="1"/>
          </p:cNvSpPr>
          <p:nvPr>
            <p:ph type="ctrTitle"/>
          </p:nvPr>
        </p:nvSpPr>
        <p:spPr>
          <a:xfrm>
            <a:off x="1524000" y="2235200"/>
            <a:ext cx="9144000" cy="2387600"/>
          </a:xfrm>
        </p:spPr>
        <p:txBody>
          <a:bodyPr>
            <a:normAutofit/>
          </a:bodyPr>
          <a:lstStyle/>
          <a:p>
            <a:r>
              <a:rPr lang="en-US" altLang="ja-JP" sz="4400" dirty="0" err="1">
                <a:latin typeface="MS Gothic" panose="020B0609070205080204" pitchFamily="49" charset="-128"/>
                <a:ea typeface="MS Gothic" panose="020B0609070205080204" pitchFamily="49" charset="-128"/>
              </a:rPr>
              <a:t>ARKit</a:t>
            </a:r>
            <a:r>
              <a:rPr lang="ja-JP" altLang="en-US" sz="4400">
                <a:latin typeface="MS Gothic" panose="020B0609070205080204" pitchFamily="49" charset="-128"/>
                <a:ea typeface="MS Gothic" panose="020B0609070205080204" pitchFamily="49" charset="-128"/>
              </a:rPr>
              <a:t>のモーションキャプチャを使ったモーションデータの生成に関する研究</a:t>
            </a:r>
          </a:p>
        </p:txBody>
      </p:sp>
      <p:sp>
        <p:nvSpPr>
          <p:cNvPr id="3" name="字幕 2">
            <a:extLst>
              <a:ext uri="{FF2B5EF4-FFF2-40B4-BE49-F238E27FC236}">
                <a16:creationId xmlns:a16="http://schemas.microsoft.com/office/drawing/2014/main" id="{2D80072C-612B-F442-BF4D-B054841AEAA4}"/>
              </a:ext>
            </a:extLst>
          </p:cNvPr>
          <p:cNvSpPr>
            <a:spLocks noGrp="1"/>
          </p:cNvSpPr>
          <p:nvPr>
            <p:ph type="subTitle" idx="1"/>
          </p:nvPr>
        </p:nvSpPr>
        <p:spPr>
          <a:xfrm>
            <a:off x="2667000" y="5202238"/>
            <a:ext cx="6858000" cy="1655762"/>
          </a:xfrm>
        </p:spPr>
        <p:txBody>
          <a:bodyPr/>
          <a:lstStyle/>
          <a:p>
            <a:r>
              <a:rPr lang="ja-JP" altLang="en-US"/>
              <a:t>蚊野</a:t>
            </a:r>
            <a:r>
              <a:rPr kumimoji="1" lang="ja-JP" altLang="en-US"/>
              <a:t>研究室</a:t>
            </a:r>
            <a:endParaRPr kumimoji="1" lang="en-US" altLang="ja-JP" dirty="0"/>
          </a:p>
          <a:p>
            <a:r>
              <a:rPr lang="ja-JP" altLang="en-US"/>
              <a:t>政岡徹</a:t>
            </a:r>
            <a:endParaRPr kumimoji="1" lang="ja-JP" altLang="en-US"/>
          </a:p>
        </p:txBody>
      </p:sp>
    </p:spTree>
    <p:extLst>
      <p:ext uri="{BB962C8B-B14F-4D97-AF65-F5344CB8AC3E}">
        <p14:creationId xmlns:p14="http://schemas.microsoft.com/office/powerpoint/2010/main" val="503044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B17192-EFFD-064E-9157-E1720DF45F5E}"/>
              </a:ext>
            </a:extLst>
          </p:cNvPr>
          <p:cNvSpPr>
            <a:spLocks noGrp="1"/>
          </p:cNvSpPr>
          <p:nvPr>
            <p:ph type="title"/>
          </p:nvPr>
        </p:nvSpPr>
        <p:spPr/>
        <p:txBody>
          <a:bodyPr/>
          <a:lstStyle/>
          <a:p>
            <a:r>
              <a:rPr lang="en-US" altLang="ja-JP" dirty="0" err="1">
                <a:solidFill>
                  <a:schemeClr val="accent1"/>
                </a:solidFill>
                <a:latin typeface="Yu Gothic Medium" panose="020B0400000000000000" pitchFamily="34" charset="-128"/>
                <a:ea typeface="Yu Gothic Medium" panose="020B0400000000000000" pitchFamily="34" charset="-128"/>
              </a:rPr>
              <a:t>ARKit</a:t>
            </a:r>
            <a:r>
              <a:rPr lang="ja-JP" altLang="en-US">
                <a:solidFill>
                  <a:schemeClr val="accent1"/>
                </a:solidFill>
                <a:latin typeface="Yu Gothic Medium" panose="020B0400000000000000" pitchFamily="34" charset="-128"/>
                <a:ea typeface="Yu Gothic Medium" panose="020B0400000000000000" pitchFamily="34" charset="-128"/>
              </a:rPr>
              <a:t>と</a:t>
            </a:r>
            <a:r>
              <a:rPr lang="en-US" altLang="ja-JP" dirty="0">
                <a:solidFill>
                  <a:schemeClr val="accent1"/>
                </a:solidFill>
                <a:latin typeface="Yu Gothic Medium" panose="020B0400000000000000" pitchFamily="34" charset="-128"/>
                <a:ea typeface="Yu Gothic Medium" panose="020B0400000000000000" pitchFamily="34" charset="-128"/>
              </a:rPr>
              <a:t>BVH</a:t>
            </a:r>
            <a:r>
              <a:rPr lang="ja-JP" altLang="en-US">
                <a:solidFill>
                  <a:schemeClr val="accent1"/>
                </a:solidFill>
                <a:latin typeface="Yu Gothic Medium" panose="020B0400000000000000" pitchFamily="34" charset="-128"/>
                <a:ea typeface="Yu Gothic Medium" panose="020B0400000000000000" pitchFamily="34" charset="-128"/>
              </a:rPr>
              <a:t>形式での初期姿勢の違い</a:t>
            </a:r>
            <a:endParaRPr kumimoji="1" lang="ja-JP" altLang="en-US">
              <a:solidFill>
                <a:schemeClr val="accent1"/>
              </a:solidFill>
              <a:latin typeface="Yu Gothic Medium" panose="020B0400000000000000" pitchFamily="34" charset="-128"/>
              <a:ea typeface="Yu Gothic Medium" panose="020B0400000000000000" pitchFamily="34" charset="-128"/>
            </a:endParaRPr>
          </a:p>
        </p:txBody>
      </p:sp>
      <p:sp>
        <p:nvSpPr>
          <p:cNvPr id="3" name="コンテンツ プレースホルダー 2">
            <a:extLst>
              <a:ext uri="{FF2B5EF4-FFF2-40B4-BE49-F238E27FC236}">
                <a16:creationId xmlns:a16="http://schemas.microsoft.com/office/drawing/2014/main" id="{4225E114-C302-4444-BA6A-EBD3F98A5EFB}"/>
              </a:ext>
            </a:extLst>
          </p:cNvPr>
          <p:cNvSpPr>
            <a:spLocks noGrp="1"/>
          </p:cNvSpPr>
          <p:nvPr>
            <p:ph idx="1"/>
          </p:nvPr>
        </p:nvSpPr>
        <p:spPr/>
        <p:txBody>
          <a:bodyPr/>
          <a:lstStyle/>
          <a:p>
            <a:r>
              <a:rPr kumimoji="1" lang="ja-JP" altLang="en-US"/>
              <a:t>得た変換行列のイメージ</a:t>
            </a:r>
          </a:p>
        </p:txBody>
      </p:sp>
      <p:sp>
        <p:nvSpPr>
          <p:cNvPr id="6" name="テキスト ボックス 5">
            <a:extLst>
              <a:ext uri="{FF2B5EF4-FFF2-40B4-BE49-F238E27FC236}">
                <a16:creationId xmlns:a16="http://schemas.microsoft.com/office/drawing/2014/main" id="{50949300-1579-A142-A4B4-9AC16CEC7D01}"/>
              </a:ext>
            </a:extLst>
          </p:cNvPr>
          <p:cNvSpPr txBox="1"/>
          <p:nvPr/>
        </p:nvSpPr>
        <p:spPr>
          <a:xfrm>
            <a:off x="838200" y="5665569"/>
            <a:ext cx="2591850" cy="646331"/>
          </a:xfrm>
          <a:prstGeom prst="rect">
            <a:avLst/>
          </a:prstGeom>
          <a:noFill/>
        </p:spPr>
        <p:txBody>
          <a:bodyPr wrap="square" rtlCol="0">
            <a:spAutoFit/>
          </a:bodyPr>
          <a:lstStyle/>
          <a:p>
            <a:pPr algn="ctr"/>
            <a:r>
              <a:rPr kumimoji="1" lang="en-US" altLang="ja-JP" dirty="0" err="1">
                <a:latin typeface="Meiryo" panose="020B0604030504040204" pitchFamily="34" charset="-128"/>
                <a:ea typeface="Meiryo" panose="020B0604030504040204" pitchFamily="34" charset="-128"/>
              </a:rPr>
              <a:t>ARKit</a:t>
            </a:r>
            <a:r>
              <a:rPr kumimoji="1" lang="ja-JP" altLang="en-US">
                <a:latin typeface="Meiryo" panose="020B0604030504040204" pitchFamily="34" charset="-128"/>
                <a:ea typeface="Meiryo" panose="020B0604030504040204" pitchFamily="34" charset="-128"/>
              </a:rPr>
              <a:t>の初期姿勢</a:t>
            </a:r>
            <a:endParaRPr kumimoji="1" lang="en-US" altLang="ja-JP" dirty="0">
              <a:latin typeface="Meiryo" panose="020B0604030504040204" pitchFamily="34" charset="-128"/>
              <a:ea typeface="Meiryo" panose="020B0604030504040204" pitchFamily="34" charset="-128"/>
            </a:endParaRPr>
          </a:p>
          <a:p>
            <a:pPr algn="ctr"/>
            <a:r>
              <a:rPr kumimoji="1" lang="ja-JP" altLang="en-US">
                <a:latin typeface="Meiryo" panose="020B0604030504040204" pitchFamily="34" charset="-128"/>
                <a:ea typeface="Meiryo" panose="020B0604030504040204" pitchFamily="34" charset="-128"/>
              </a:rPr>
              <a:t>（イメージ）</a:t>
            </a:r>
          </a:p>
        </p:txBody>
      </p:sp>
      <p:sp>
        <p:nvSpPr>
          <p:cNvPr id="7" name="テキスト ボックス 6">
            <a:extLst>
              <a:ext uri="{FF2B5EF4-FFF2-40B4-BE49-F238E27FC236}">
                <a16:creationId xmlns:a16="http://schemas.microsoft.com/office/drawing/2014/main" id="{F625855C-D31B-4747-8978-C4738B1DC0B6}"/>
              </a:ext>
            </a:extLst>
          </p:cNvPr>
          <p:cNvSpPr txBox="1"/>
          <p:nvPr/>
        </p:nvSpPr>
        <p:spPr>
          <a:xfrm>
            <a:off x="3909890" y="5665569"/>
            <a:ext cx="2421100" cy="646331"/>
          </a:xfrm>
          <a:prstGeom prst="rect">
            <a:avLst/>
          </a:prstGeom>
          <a:noFill/>
        </p:spPr>
        <p:txBody>
          <a:bodyPr wrap="square" rtlCol="0">
            <a:spAutoFit/>
          </a:bodyPr>
          <a:lstStyle/>
          <a:p>
            <a:pPr algn="ctr"/>
            <a:r>
              <a:rPr kumimoji="1" lang="en-US" altLang="ja-JP" dirty="0">
                <a:latin typeface="Meiryo" panose="020B0604030504040204" pitchFamily="34" charset="-128"/>
                <a:ea typeface="Meiryo" panose="020B0604030504040204" pitchFamily="34" charset="-128"/>
              </a:rPr>
              <a:t>BVH</a:t>
            </a:r>
            <a:r>
              <a:rPr kumimoji="1" lang="ja-JP" altLang="en-US">
                <a:latin typeface="Meiryo" panose="020B0604030504040204" pitchFamily="34" charset="-128"/>
                <a:ea typeface="Meiryo" panose="020B0604030504040204" pitchFamily="34" charset="-128"/>
              </a:rPr>
              <a:t>形式の初期姿勢</a:t>
            </a:r>
            <a:endParaRPr kumimoji="1" lang="en-US" altLang="ja-JP" dirty="0">
              <a:latin typeface="Meiryo" panose="020B0604030504040204" pitchFamily="34" charset="-128"/>
              <a:ea typeface="Meiryo" panose="020B0604030504040204" pitchFamily="34" charset="-128"/>
            </a:endParaRPr>
          </a:p>
          <a:p>
            <a:pPr algn="ctr"/>
            <a:r>
              <a:rPr kumimoji="1" lang="en-US" altLang="ja-JP" dirty="0">
                <a:latin typeface="Meiryo" panose="020B0604030504040204" pitchFamily="34" charset="-128"/>
                <a:ea typeface="Meiryo" panose="020B0604030504040204" pitchFamily="34" charset="-128"/>
              </a:rPr>
              <a:t>T</a:t>
            </a:r>
            <a:r>
              <a:rPr kumimoji="1" lang="ja-JP" altLang="en-US">
                <a:latin typeface="Meiryo" panose="020B0604030504040204" pitchFamily="34" charset="-128"/>
                <a:ea typeface="Meiryo" panose="020B0604030504040204" pitchFamily="34" charset="-128"/>
              </a:rPr>
              <a:t>ポーズ</a:t>
            </a:r>
          </a:p>
        </p:txBody>
      </p:sp>
      <p:cxnSp>
        <p:nvCxnSpPr>
          <p:cNvPr id="8" name="直線コネクタ 7">
            <a:extLst>
              <a:ext uri="{FF2B5EF4-FFF2-40B4-BE49-F238E27FC236}">
                <a16:creationId xmlns:a16="http://schemas.microsoft.com/office/drawing/2014/main" id="{7DEF6796-3D9B-8444-9241-1B11E568898A}"/>
              </a:ext>
            </a:extLst>
          </p:cNvPr>
          <p:cNvCxnSpPr>
            <a:cxnSpLocks/>
            <a:stCxn id="10" idx="0"/>
            <a:endCxn id="9" idx="4"/>
          </p:cNvCxnSpPr>
          <p:nvPr/>
        </p:nvCxnSpPr>
        <p:spPr>
          <a:xfrm flipV="1">
            <a:off x="1873455" y="3085524"/>
            <a:ext cx="0" cy="145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円/楕円 8">
            <a:extLst>
              <a:ext uri="{FF2B5EF4-FFF2-40B4-BE49-F238E27FC236}">
                <a16:creationId xmlns:a16="http://schemas.microsoft.com/office/drawing/2014/main" id="{0FEA45CC-7BF0-364C-B042-298B571DD093}"/>
              </a:ext>
            </a:extLst>
          </p:cNvPr>
          <p:cNvSpPr/>
          <p:nvPr/>
        </p:nvSpPr>
        <p:spPr>
          <a:xfrm>
            <a:off x="1736107" y="2871140"/>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a:extLst>
              <a:ext uri="{FF2B5EF4-FFF2-40B4-BE49-F238E27FC236}">
                <a16:creationId xmlns:a16="http://schemas.microsoft.com/office/drawing/2014/main" id="{116A24C4-0049-A94C-B053-D20988559718}"/>
              </a:ext>
            </a:extLst>
          </p:cNvPr>
          <p:cNvSpPr/>
          <p:nvPr/>
        </p:nvSpPr>
        <p:spPr>
          <a:xfrm>
            <a:off x="1736107" y="3230735"/>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a:extLst>
              <a:ext uri="{FF2B5EF4-FFF2-40B4-BE49-F238E27FC236}">
                <a16:creationId xmlns:a16="http://schemas.microsoft.com/office/drawing/2014/main" id="{A0DA4441-7BE8-5E46-8FCB-FF19CA3D1AD1}"/>
              </a:ext>
            </a:extLst>
          </p:cNvPr>
          <p:cNvSpPr/>
          <p:nvPr/>
        </p:nvSpPr>
        <p:spPr>
          <a:xfrm rot="3015269">
            <a:off x="2278285" y="3503927"/>
            <a:ext cx="196602" cy="2995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a:extLst>
              <a:ext uri="{FF2B5EF4-FFF2-40B4-BE49-F238E27FC236}">
                <a16:creationId xmlns:a16="http://schemas.microsoft.com/office/drawing/2014/main" id="{B5EFA322-C5AB-F64A-8EFB-9E46FEBD4EB8}"/>
              </a:ext>
            </a:extLst>
          </p:cNvPr>
          <p:cNvSpPr/>
          <p:nvPr/>
        </p:nvSpPr>
        <p:spPr>
          <a:xfrm rot="2379008">
            <a:off x="2630008" y="4015987"/>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a:extLst>
              <a:ext uri="{FF2B5EF4-FFF2-40B4-BE49-F238E27FC236}">
                <a16:creationId xmlns:a16="http://schemas.microsoft.com/office/drawing/2014/main" id="{8433B570-95BA-9045-B86A-F2F1D69F9844}"/>
              </a:ext>
            </a:extLst>
          </p:cNvPr>
          <p:cNvSpPr/>
          <p:nvPr/>
        </p:nvSpPr>
        <p:spPr>
          <a:xfrm rot="17900925">
            <a:off x="925839" y="3949009"/>
            <a:ext cx="196602" cy="2995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A05DCD42-B921-3749-A1E5-DB84DD1BE388}"/>
              </a:ext>
            </a:extLst>
          </p:cNvPr>
          <p:cNvSpPr/>
          <p:nvPr/>
        </p:nvSpPr>
        <p:spPr>
          <a:xfrm rot="19050468">
            <a:off x="1245684" y="3547177"/>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a:extLst>
              <a:ext uri="{FF2B5EF4-FFF2-40B4-BE49-F238E27FC236}">
                <a16:creationId xmlns:a16="http://schemas.microsoft.com/office/drawing/2014/main" id="{8C0EC9EA-C688-C34A-8B1A-0457D929FEE4}"/>
              </a:ext>
            </a:extLst>
          </p:cNvPr>
          <p:cNvSpPr/>
          <p:nvPr/>
        </p:nvSpPr>
        <p:spPr>
          <a:xfrm>
            <a:off x="1736579" y="3585769"/>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a:extLst>
              <a:ext uri="{FF2B5EF4-FFF2-40B4-BE49-F238E27FC236}">
                <a16:creationId xmlns:a16="http://schemas.microsoft.com/office/drawing/2014/main" id="{A1CE113F-4DE3-5945-BEF5-7D1A0AA9196B}"/>
              </a:ext>
            </a:extLst>
          </p:cNvPr>
          <p:cNvSpPr/>
          <p:nvPr/>
        </p:nvSpPr>
        <p:spPr>
          <a:xfrm>
            <a:off x="1736107" y="3945364"/>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a:extLst>
              <a:ext uri="{FF2B5EF4-FFF2-40B4-BE49-F238E27FC236}">
                <a16:creationId xmlns:a16="http://schemas.microsoft.com/office/drawing/2014/main" id="{75930CAB-8852-2A41-9159-6FCCE3D54685}"/>
              </a:ext>
            </a:extLst>
          </p:cNvPr>
          <p:cNvSpPr/>
          <p:nvPr/>
        </p:nvSpPr>
        <p:spPr>
          <a:xfrm>
            <a:off x="2111763" y="4159747"/>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a:extLst>
              <a:ext uri="{FF2B5EF4-FFF2-40B4-BE49-F238E27FC236}">
                <a16:creationId xmlns:a16="http://schemas.microsoft.com/office/drawing/2014/main" id="{F626B0B7-C15E-2E4E-BECB-049A7C54D641}"/>
              </a:ext>
            </a:extLst>
          </p:cNvPr>
          <p:cNvSpPr/>
          <p:nvPr/>
        </p:nvSpPr>
        <p:spPr>
          <a:xfrm>
            <a:off x="1360449" y="4159747"/>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a:extLst>
              <a:ext uri="{FF2B5EF4-FFF2-40B4-BE49-F238E27FC236}">
                <a16:creationId xmlns:a16="http://schemas.microsoft.com/office/drawing/2014/main" id="{29943131-76F2-054E-A762-E549A19F013E}"/>
              </a:ext>
            </a:extLst>
          </p:cNvPr>
          <p:cNvSpPr/>
          <p:nvPr/>
        </p:nvSpPr>
        <p:spPr>
          <a:xfrm>
            <a:off x="1360449" y="4686524"/>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a:extLst>
              <a:ext uri="{FF2B5EF4-FFF2-40B4-BE49-F238E27FC236}">
                <a16:creationId xmlns:a16="http://schemas.microsoft.com/office/drawing/2014/main" id="{6386A0B9-74ED-6E4C-AF7A-C1A16CD5AFF8}"/>
              </a:ext>
            </a:extLst>
          </p:cNvPr>
          <p:cNvSpPr/>
          <p:nvPr/>
        </p:nvSpPr>
        <p:spPr>
          <a:xfrm>
            <a:off x="2111763" y="4694552"/>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a:extLst>
              <a:ext uri="{FF2B5EF4-FFF2-40B4-BE49-F238E27FC236}">
                <a16:creationId xmlns:a16="http://schemas.microsoft.com/office/drawing/2014/main" id="{5521BBE5-C1BB-3C4A-8D09-0000EF90779F}"/>
              </a:ext>
            </a:extLst>
          </p:cNvPr>
          <p:cNvSpPr/>
          <p:nvPr/>
        </p:nvSpPr>
        <p:spPr>
          <a:xfrm>
            <a:off x="1360448" y="5237547"/>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a:extLst>
              <a:ext uri="{FF2B5EF4-FFF2-40B4-BE49-F238E27FC236}">
                <a16:creationId xmlns:a16="http://schemas.microsoft.com/office/drawing/2014/main" id="{9E681F61-11D0-C24A-B2BD-3E5EC82930D9}"/>
              </a:ext>
            </a:extLst>
          </p:cNvPr>
          <p:cNvSpPr/>
          <p:nvPr/>
        </p:nvSpPr>
        <p:spPr>
          <a:xfrm>
            <a:off x="2111763" y="5237547"/>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4A4B6E83-538D-3D44-BA86-83CD9CC558BE}"/>
              </a:ext>
            </a:extLst>
          </p:cNvPr>
          <p:cNvCxnSpPr>
            <a:cxnSpLocks/>
          </p:cNvCxnSpPr>
          <p:nvPr/>
        </p:nvCxnSpPr>
        <p:spPr>
          <a:xfrm flipV="1">
            <a:off x="1842822" y="3445121"/>
            <a:ext cx="0" cy="1452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E28FC93C-7352-B040-895C-CA0AF1069141}"/>
              </a:ext>
            </a:extLst>
          </p:cNvPr>
          <p:cNvCxnSpPr>
            <a:cxnSpLocks/>
            <a:stCxn id="16" idx="0"/>
            <a:endCxn id="15" idx="4"/>
          </p:cNvCxnSpPr>
          <p:nvPr/>
        </p:nvCxnSpPr>
        <p:spPr>
          <a:xfrm flipV="1">
            <a:off x="1873455" y="3800153"/>
            <a:ext cx="472" cy="145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8C2E4081-7A29-764C-918C-D9ECE6BA3FF8}"/>
              </a:ext>
            </a:extLst>
          </p:cNvPr>
          <p:cNvCxnSpPr>
            <a:cxnSpLocks/>
            <a:stCxn id="18" idx="7"/>
            <a:endCxn id="16" idx="2"/>
          </p:cNvCxnSpPr>
          <p:nvPr/>
        </p:nvCxnSpPr>
        <p:spPr>
          <a:xfrm flipV="1">
            <a:off x="1594917" y="4052556"/>
            <a:ext cx="141190" cy="138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3E1BE2C-9FF5-484A-9C7F-669EE5F33543}"/>
              </a:ext>
            </a:extLst>
          </p:cNvPr>
          <p:cNvCxnSpPr>
            <a:cxnSpLocks/>
            <a:stCxn id="17" idx="1"/>
            <a:endCxn id="16" idx="6"/>
          </p:cNvCxnSpPr>
          <p:nvPr/>
        </p:nvCxnSpPr>
        <p:spPr>
          <a:xfrm flipH="1" flipV="1">
            <a:off x="2010803" y="4052556"/>
            <a:ext cx="141188" cy="138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20F9A440-0891-6245-88B0-93C29CCB089A}"/>
              </a:ext>
            </a:extLst>
          </p:cNvPr>
          <p:cNvCxnSpPr>
            <a:cxnSpLocks/>
            <a:stCxn id="10" idx="6"/>
            <a:endCxn id="11" idx="2"/>
          </p:cNvCxnSpPr>
          <p:nvPr/>
        </p:nvCxnSpPr>
        <p:spPr>
          <a:xfrm>
            <a:off x="2010803" y="3337927"/>
            <a:ext cx="302931" cy="240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59DAB0AC-1647-1E44-A7F7-C0F1458D405B}"/>
              </a:ext>
            </a:extLst>
          </p:cNvPr>
          <p:cNvCxnSpPr>
            <a:cxnSpLocks/>
            <a:stCxn id="11" idx="6"/>
            <a:endCxn id="12" idx="2"/>
          </p:cNvCxnSpPr>
          <p:nvPr/>
        </p:nvCxnSpPr>
        <p:spPr>
          <a:xfrm>
            <a:off x="2439437" y="3729281"/>
            <a:ext cx="222167" cy="3062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02B10313-DE37-0E48-869D-64B7189AE495}"/>
              </a:ext>
            </a:extLst>
          </p:cNvPr>
          <p:cNvCxnSpPr>
            <a:cxnSpLocks/>
            <a:stCxn id="14" idx="6"/>
            <a:endCxn id="10" idx="2"/>
          </p:cNvCxnSpPr>
          <p:nvPr/>
        </p:nvCxnSpPr>
        <p:spPr>
          <a:xfrm flipV="1">
            <a:off x="1484308" y="3337927"/>
            <a:ext cx="251799" cy="2236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3EB8AFC3-4EFC-B345-836D-64A304C42B42}"/>
              </a:ext>
            </a:extLst>
          </p:cNvPr>
          <p:cNvCxnSpPr>
            <a:cxnSpLocks/>
            <a:stCxn id="13" idx="6"/>
            <a:endCxn id="14" idx="2"/>
          </p:cNvCxnSpPr>
          <p:nvPr/>
        </p:nvCxnSpPr>
        <p:spPr>
          <a:xfrm flipV="1">
            <a:off x="1070817" y="3747146"/>
            <a:ext cx="210939" cy="265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90CCA016-ECEC-C746-80B6-DE6B7DE86295}"/>
              </a:ext>
            </a:extLst>
          </p:cNvPr>
          <p:cNvCxnSpPr>
            <a:cxnSpLocks/>
            <a:stCxn id="17" idx="4"/>
            <a:endCxn id="20" idx="0"/>
          </p:cNvCxnSpPr>
          <p:nvPr/>
        </p:nvCxnSpPr>
        <p:spPr>
          <a:xfrm>
            <a:off x="2249111" y="4374131"/>
            <a:ext cx="0" cy="320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532835D3-08AD-8F4D-AF21-F4C052E8DE31}"/>
              </a:ext>
            </a:extLst>
          </p:cNvPr>
          <p:cNvCxnSpPr>
            <a:cxnSpLocks/>
            <a:stCxn id="18" idx="4"/>
            <a:endCxn id="19" idx="0"/>
          </p:cNvCxnSpPr>
          <p:nvPr/>
        </p:nvCxnSpPr>
        <p:spPr>
          <a:xfrm>
            <a:off x="1497797" y="4374131"/>
            <a:ext cx="0" cy="3123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3EF9849-B59E-1E40-B57A-9C9F71218DC0}"/>
              </a:ext>
            </a:extLst>
          </p:cNvPr>
          <p:cNvCxnSpPr>
            <a:cxnSpLocks/>
            <a:stCxn id="20" idx="4"/>
            <a:endCxn id="22" idx="0"/>
          </p:cNvCxnSpPr>
          <p:nvPr/>
        </p:nvCxnSpPr>
        <p:spPr>
          <a:xfrm>
            <a:off x="2249111" y="4908936"/>
            <a:ext cx="0" cy="328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D2E80DE5-3246-6447-9ECC-B33491CF8A04}"/>
              </a:ext>
            </a:extLst>
          </p:cNvPr>
          <p:cNvCxnSpPr>
            <a:cxnSpLocks/>
            <a:stCxn id="19" idx="4"/>
            <a:endCxn id="21" idx="0"/>
          </p:cNvCxnSpPr>
          <p:nvPr/>
        </p:nvCxnSpPr>
        <p:spPr>
          <a:xfrm flipH="1">
            <a:off x="1497796" y="4900908"/>
            <a:ext cx="1" cy="3366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50EF582F-BA93-2343-8CCD-8DF859B18758}"/>
              </a:ext>
            </a:extLst>
          </p:cNvPr>
          <p:cNvCxnSpPr>
            <a:cxnSpLocks/>
            <a:stCxn id="37" idx="0"/>
            <a:endCxn id="36" idx="4"/>
          </p:cNvCxnSpPr>
          <p:nvPr/>
        </p:nvCxnSpPr>
        <p:spPr>
          <a:xfrm flipV="1">
            <a:off x="4916955" y="3085524"/>
            <a:ext cx="0" cy="145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円/楕円 35">
            <a:extLst>
              <a:ext uri="{FF2B5EF4-FFF2-40B4-BE49-F238E27FC236}">
                <a16:creationId xmlns:a16="http://schemas.microsoft.com/office/drawing/2014/main" id="{72C57169-AE29-0F40-817A-F1E4D0E08F00}"/>
              </a:ext>
            </a:extLst>
          </p:cNvPr>
          <p:cNvSpPr/>
          <p:nvPr/>
        </p:nvSpPr>
        <p:spPr>
          <a:xfrm>
            <a:off x="4779607" y="2871140"/>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a:extLst>
              <a:ext uri="{FF2B5EF4-FFF2-40B4-BE49-F238E27FC236}">
                <a16:creationId xmlns:a16="http://schemas.microsoft.com/office/drawing/2014/main" id="{27132F11-F55B-744E-9745-AD68C6AAEEC7}"/>
              </a:ext>
            </a:extLst>
          </p:cNvPr>
          <p:cNvSpPr/>
          <p:nvPr/>
        </p:nvSpPr>
        <p:spPr>
          <a:xfrm>
            <a:off x="4779607" y="3230735"/>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a:extLst>
              <a:ext uri="{FF2B5EF4-FFF2-40B4-BE49-F238E27FC236}">
                <a16:creationId xmlns:a16="http://schemas.microsoft.com/office/drawing/2014/main" id="{0D7317AE-B8EE-1B49-83BF-CCDDEAF4A02B}"/>
              </a:ext>
            </a:extLst>
          </p:cNvPr>
          <p:cNvSpPr/>
          <p:nvPr/>
        </p:nvSpPr>
        <p:spPr>
          <a:xfrm>
            <a:off x="5260046" y="3229900"/>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a:extLst>
              <a:ext uri="{FF2B5EF4-FFF2-40B4-BE49-F238E27FC236}">
                <a16:creationId xmlns:a16="http://schemas.microsoft.com/office/drawing/2014/main" id="{BA341547-FA3F-404B-ABEB-3ED9C4F056CF}"/>
              </a:ext>
            </a:extLst>
          </p:cNvPr>
          <p:cNvSpPr/>
          <p:nvPr/>
        </p:nvSpPr>
        <p:spPr>
          <a:xfrm>
            <a:off x="5742351" y="3230735"/>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a:extLst>
              <a:ext uri="{FF2B5EF4-FFF2-40B4-BE49-F238E27FC236}">
                <a16:creationId xmlns:a16="http://schemas.microsoft.com/office/drawing/2014/main" id="{86B4E55E-9B73-BA4F-AE78-C6A0C6742933}"/>
              </a:ext>
            </a:extLst>
          </p:cNvPr>
          <p:cNvSpPr/>
          <p:nvPr/>
        </p:nvSpPr>
        <p:spPr>
          <a:xfrm>
            <a:off x="3814997" y="3229900"/>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a:extLst>
              <a:ext uri="{FF2B5EF4-FFF2-40B4-BE49-F238E27FC236}">
                <a16:creationId xmlns:a16="http://schemas.microsoft.com/office/drawing/2014/main" id="{D591948B-ADDE-334C-924B-695041BA1FA5}"/>
              </a:ext>
            </a:extLst>
          </p:cNvPr>
          <p:cNvSpPr/>
          <p:nvPr/>
        </p:nvSpPr>
        <p:spPr>
          <a:xfrm>
            <a:off x="4297302" y="3230735"/>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a:extLst>
              <a:ext uri="{FF2B5EF4-FFF2-40B4-BE49-F238E27FC236}">
                <a16:creationId xmlns:a16="http://schemas.microsoft.com/office/drawing/2014/main" id="{6AB3FBD1-9F6A-494F-95C1-A489DCDDDE9F}"/>
              </a:ext>
            </a:extLst>
          </p:cNvPr>
          <p:cNvSpPr/>
          <p:nvPr/>
        </p:nvSpPr>
        <p:spPr>
          <a:xfrm>
            <a:off x="4780080" y="3585769"/>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a:extLst>
              <a:ext uri="{FF2B5EF4-FFF2-40B4-BE49-F238E27FC236}">
                <a16:creationId xmlns:a16="http://schemas.microsoft.com/office/drawing/2014/main" id="{168BBD8D-A811-484C-950A-42147D7EA359}"/>
              </a:ext>
            </a:extLst>
          </p:cNvPr>
          <p:cNvSpPr/>
          <p:nvPr/>
        </p:nvSpPr>
        <p:spPr>
          <a:xfrm>
            <a:off x="4779607" y="3945364"/>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a:extLst>
              <a:ext uri="{FF2B5EF4-FFF2-40B4-BE49-F238E27FC236}">
                <a16:creationId xmlns:a16="http://schemas.microsoft.com/office/drawing/2014/main" id="{A7359ADB-5D6A-F64F-BD53-2E8D8736BDF8}"/>
              </a:ext>
            </a:extLst>
          </p:cNvPr>
          <p:cNvSpPr/>
          <p:nvPr/>
        </p:nvSpPr>
        <p:spPr>
          <a:xfrm>
            <a:off x="5155264" y="4159747"/>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a:extLst>
              <a:ext uri="{FF2B5EF4-FFF2-40B4-BE49-F238E27FC236}">
                <a16:creationId xmlns:a16="http://schemas.microsoft.com/office/drawing/2014/main" id="{D5D99A49-4DB8-BB46-B3D0-1CBE016B2EA3}"/>
              </a:ext>
            </a:extLst>
          </p:cNvPr>
          <p:cNvSpPr/>
          <p:nvPr/>
        </p:nvSpPr>
        <p:spPr>
          <a:xfrm>
            <a:off x="4403949" y="4159747"/>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a:extLst>
              <a:ext uri="{FF2B5EF4-FFF2-40B4-BE49-F238E27FC236}">
                <a16:creationId xmlns:a16="http://schemas.microsoft.com/office/drawing/2014/main" id="{01F6D5BA-8BD3-C040-8105-609D4CAE023C}"/>
              </a:ext>
            </a:extLst>
          </p:cNvPr>
          <p:cNvSpPr/>
          <p:nvPr/>
        </p:nvSpPr>
        <p:spPr>
          <a:xfrm>
            <a:off x="4403949" y="4686524"/>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a:extLst>
              <a:ext uri="{FF2B5EF4-FFF2-40B4-BE49-F238E27FC236}">
                <a16:creationId xmlns:a16="http://schemas.microsoft.com/office/drawing/2014/main" id="{49BABE3C-8F82-3D45-A2D7-29C3C0CA143A}"/>
              </a:ext>
            </a:extLst>
          </p:cNvPr>
          <p:cNvSpPr/>
          <p:nvPr/>
        </p:nvSpPr>
        <p:spPr>
          <a:xfrm>
            <a:off x="5155264" y="4694552"/>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a:extLst>
              <a:ext uri="{FF2B5EF4-FFF2-40B4-BE49-F238E27FC236}">
                <a16:creationId xmlns:a16="http://schemas.microsoft.com/office/drawing/2014/main" id="{ED0E5129-067A-A142-BE58-518382A077B9}"/>
              </a:ext>
            </a:extLst>
          </p:cNvPr>
          <p:cNvSpPr/>
          <p:nvPr/>
        </p:nvSpPr>
        <p:spPr>
          <a:xfrm>
            <a:off x="4403948" y="5237547"/>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a:extLst>
              <a:ext uri="{FF2B5EF4-FFF2-40B4-BE49-F238E27FC236}">
                <a16:creationId xmlns:a16="http://schemas.microsoft.com/office/drawing/2014/main" id="{26E0A681-DCD0-6D47-AB95-B7CC8F2A5627}"/>
              </a:ext>
            </a:extLst>
          </p:cNvPr>
          <p:cNvSpPr/>
          <p:nvPr/>
        </p:nvSpPr>
        <p:spPr>
          <a:xfrm>
            <a:off x="5155264" y="5237547"/>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コネクタ 49">
            <a:extLst>
              <a:ext uri="{FF2B5EF4-FFF2-40B4-BE49-F238E27FC236}">
                <a16:creationId xmlns:a16="http://schemas.microsoft.com/office/drawing/2014/main" id="{D51B0257-1938-0145-AB55-7B6EA67E7DDD}"/>
              </a:ext>
            </a:extLst>
          </p:cNvPr>
          <p:cNvCxnSpPr>
            <a:cxnSpLocks/>
          </p:cNvCxnSpPr>
          <p:nvPr/>
        </p:nvCxnSpPr>
        <p:spPr>
          <a:xfrm flipV="1">
            <a:off x="4886322" y="3445121"/>
            <a:ext cx="0" cy="1452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4776822A-9C80-A44C-B266-DBB54985EADC}"/>
              </a:ext>
            </a:extLst>
          </p:cNvPr>
          <p:cNvCxnSpPr>
            <a:cxnSpLocks/>
            <a:stCxn id="43" idx="0"/>
            <a:endCxn id="42" idx="4"/>
          </p:cNvCxnSpPr>
          <p:nvPr/>
        </p:nvCxnSpPr>
        <p:spPr>
          <a:xfrm flipV="1">
            <a:off x="4916955" y="3800153"/>
            <a:ext cx="473" cy="145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C003EA46-4539-CF48-989C-AEC9722AC28A}"/>
              </a:ext>
            </a:extLst>
          </p:cNvPr>
          <p:cNvCxnSpPr>
            <a:cxnSpLocks/>
            <a:stCxn id="45" idx="7"/>
            <a:endCxn id="43" idx="2"/>
          </p:cNvCxnSpPr>
          <p:nvPr/>
        </p:nvCxnSpPr>
        <p:spPr>
          <a:xfrm flipV="1">
            <a:off x="4638417" y="4052556"/>
            <a:ext cx="141190" cy="138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45303B1D-F2C8-344D-94B4-7D4CC45E38B7}"/>
              </a:ext>
            </a:extLst>
          </p:cNvPr>
          <p:cNvCxnSpPr>
            <a:cxnSpLocks/>
            <a:stCxn id="44" idx="1"/>
            <a:endCxn id="43" idx="6"/>
          </p:cNvCxnSpPr>
          <p:nvPr/>
        </p:nvCxnSpPr>
        <p:spPr>
          <a:xfrm flipH="1" flipV="1">
            <a:off x="5054303" y="4052556"/>
            <a:ext cx="141189" cy="138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60E95D21-3516-B947-9CF2-2B6F510CEB4D}"/>
              </a:ext>
            </a:extLst>
          </p:cNvPr>
          <p:cNvCxnSpPr>
            <a:cxnSpLocks/>
            <a:stCxn id="37" idx="6"/>
            <a:endCxn id="38" idx="2"/>
          </p:cNvCxnSpPr>
          <p:nvPr/>
        </p:nvCxnSpPr>
        <p:spPr>
          <a:xfrm flipV="1">
            <a:off x="5054303" y="3337092"/>
            <a:ext cx="205743" cy="8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94B4B0B5-9026-5E47-B771-61E08D470D3E}"/>
              </a:ext>
            </a:extLst>
          </p:cNvPr>
          <p:cNvCxnSpPr>
            <a:cxnSpLocks/>
            <a:stCxn id="38" idx="6"/>
            <a:endCxn id="39" idx="2"/>
          </p:cNvCxnSpPr>
          <p:nvPr/>
        </p:nvCxnSpPr>
        <p:spPr>
          <a:xfrm>
            <a:off x="5534742" y="3337092"/>
            <a:ext cx="207609" cy="8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8E6E54E9-B774-B147-A7E1-280FBE4A5148}"/>
              </a:ext>
            </a:extLst>
          </p:cNvPr>
          <p:cNvCxnSpPr>
            <a:cxnSpLocks/>
            <a:stCxn id="41" idx="6"/>
            <a:endCxn id="37" idx="2"/>
          </p:cNvCxnSpPr>
          <p:nvPr/>
        </p:nvCxnSpPr>
        <p:spPr>
          <a:xfrm>
            <a:off x="4571998" y="3337927"/>
            <a:ext cx="207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764AD27A-803E-5249-A993-E0CBEF4DE9A3}"/>
              </a:ext>
            </a:extLst>
          </p:cNvPr>
          <p:cNvCxnSpPr>
            <a:cxnSpLocks/>
            <a:stCxn id="40" idx="6"/>
            <a:endCxn id="41" idx="2"/>
          </p:cNvCxnSpPr>
          <p:nvPr/>
        </p:nvCxnSpPr>
        <p:spPr>
          <a:xfrm>
            <a:off x="4089693" y="3337092"/>
            <a:ext cx="207609" cy="8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7BFB4604-7E5E-F64B-91F1-6E475F21A89A}"/>
              </a:ext>
            </a:extLst>
          </p:cNvPr>
          <p:cNvCxnSpPr>
            <a:cxnSpLocks/>
            <a:stCxn id="44" idx="4"/>
            <a:endCxn id="47" idx="0"/>
          </p:cNvCxnSpPr>
          <p:nvPr/>
        </p:nvCxnSpPr>
        <p:spPr>
          <a:xfrm>
            <a:off x="5292612" y="4374131"/>
            <a:ext cx="0" cy="320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15A96CD4-5DCE-D34B-9917-0182F1C496C8}"/>
              </a:ext>
            </a:extLst>
          </p:cNvPr>
          <p:cNvCxnSpPr>
            <a:cxnSpLocks/>
            <a:stCxn id="45" idx="4"/>
            <a:endCxn id="46" idx="0"/>
          </p:cNvCxnSpPr>
          <p:nvPr/>
        </p:nvCxnSpPr>
        <p:spPr>
          <a:xfrm>
            <a:off x="4541297" y="4374131"/>
            <a:ext cx="0" cy="3123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504AFAC3-9A90-FF45-B4B9-EA383B99DB82}"/>
              </a:ext>
            </a:extLst>
          </p:cNvPr>
          <p:cNvCxnSpPr>
            <a:cxnSpLocks/>
            <a:stCxn id="47" idx="4"/>
            <a:endCxn id="49" idx="0"/>
          </p:cNvCxnSpPr>
          <p:nvPr/>
        </p:nvCxnSpPr>
        <p:spPr>
          <a:xfrm>
            <a:off x="5292612" y="4908936"/>
            <a:ext cx="0" cy="328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85F8E89F-5041-1446-BE87-3659F2E6E2A4}"/>
              </a:ext>
            </a:extLst>
          </p:cNvPr>
          <p:cNvCxnSpPr>
            <a:cxnSpLocks/>
            <a:stCxn id="46" idx="4"/>
            <a:endCxn id="48" idx="0"/>
          </p:cNvCxnSpPr>
          <p:nvPr/>
        </p:nvCxnSpPr>
        <p:spPr>
          <a:xfrm flipH="1">
            <a:off x="4541296" y="4900908"/>
            <a:ext cx="1" cy="3366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0E25435A-7203-D44B-9F17-CA1E9E069F2D}"/>
              </a:ext>
            </a:extLst>
          </p:cNvPr>
          <p:cNvCxnSpPr>
            <a:cxnSpLocks/>
            <a:stCxn id="64" idx="0"/>
            <a:endCxn id="63" idx="4"/>
          </p:cNvCxnSpPr>
          <p:nvPr/>
        </p:nvCxnSpPr>
        <p:spPr>
          <a:xfrm flipV="1">
            <a:off x="7942843" y="3338422"/>
            <a:ext cx="0" cy="145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円/楕円 62">
            <a:extLst>
              <a:ext uri="{FF2B5EF4-FFF2-40B4-BE49-F238E27FC236}">
                <a16:creationId xmlns:a16="http://schemas.microsoft.com/office/drawing/2014/main" id="{7998BB44-5C91-CA4F-9D1D-B20DCD8F6E14}"/>
              </a:ext>
            </a:extLst>
          </p:cNvPr>
          <p:cNvSpPr/>
          <p:nvPr/>
        </p:nvSpPr>
        <p:spPr>
          <a:xfrm>
            <a:off x="7805495" y="3124038"/>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a:extLst>
              <a:ext uri="{FF2B5EF4-FFF2-40B4-BE49-F238E27FC236}">
                <a16:creationId xmlns:a16="http://schemas.microsoft.com/office/drawing/2014/main" id="{25E7481D-EAA3-C649-8A46-F22101FF2377}"/>
              </a:ext>
            </a:extLst>
          </p:cNvPr>
          <p:cNvSpPr/>
          <p:nvPr/>
        </p:nvSpPr>
        <p:spPr>
          <a:xfrm>
            <a:off x="7805495" y="3483634"/>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a:extLst>
              <a:ext uri="{FF2B5EF4-FFF2-40B4-BE49-F238E27FC236}">
                <a16:creationId xmlns:a16="http://schemas.microsoft.com/office/drawing/2014/main" id="{2316C503-3E59-4A4E-A23C-4468C0267815}"/>
              </a:ext>
            </a:extLst>
          </p:cNvPr>
          <p:cNvSpPr/>
          <p:nvPr/>
        </p:nvSpPr>
        <p:spPr>
          <a:xfrm rot="19781159">
            <a:off x="8310992" y="3214298"/>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a:extLst>
              <a:ext uri="{FF2B5EF4-FFF2-40B4-BE49-F238E27FC236}">
                <a16:creationId xmlns:a16="http://schemas.microsoft.com/office/drawing/2014/main" id="{B09E8747-47FE-8C45-BFA0-380431CDF400}"/>
              </a:ext>
            </a:extLst>
          </p:cNvPr>
          <p:cNvSpPr/>
          <p:nvPr/>
        </p:nvSpPr>
        <p:spPr>
          <a:xfrm rot="19239510">
            <a:off x="8761236" y="2778875"/>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a:extLst>
              <a:ext uri="{FF2B5EF4-FFF2-40B4-BE49-F238E27FC236}">
                <a16:creationId xmlns:a16="http://schemas.microsoft.com/office/drawing/2014/main" id="{AA4350CE-7257-974F-A1A3-4F23A53B015D}"/>
              </a:ext>
            </a:extLst>
          </p:cNvPr>
          <p:cNvSpPr/>
          <p:nvPr/>
        </p:nvSpPr>
        <p:spPr>
          <a:xfrm rot="19455427">
            <a:off x="6876203" y="4061187"/>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a:extLst>
              <a:ext uri="{FF2B5EF4-FFF2-40B4-BE49-F238E27FC236}">
                <a16:creationId xmlns:a16="http://schemas.microsoft.com/office/drawing/2014/main" id="{5A0374DA-6A97-AF4D-8260-FA6D2E332EC5}"/>
              </a:ext>
            </a:extLst>
          </p:cNvPr>
          <p:cNvSpPr/>
          <p:nvPr/>
        </p:nvSpPr>
        <p:spPr>
          <a:xfrm rot="19371223">
            <a:off x="7297528" y="3770682"/>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a:extLst>
              <a:ext uri="{FF2B5EF4-FFF2-40B4-BE49-F238E27FC236}">
                <a16:creationId xmlns:a16="http://schemas.microsoft.com/office/drawing/2014/main" id="{4EBE49D1-2466-FD47-9449-A6DB546CE3BD}"/>
              </a:ext>
            </a:extLst>
          </p:cNvPr>
          <p:cNvSpPr/>
          <p:nvPr/>
        </p:nvSpPr>
        <p:spPr>
          <a:xfrm>
            <a:off x="7805968" y="3838667"/>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a:extLst>
              <a:ext uri="{FF2B5EF4-FFF2-40B4-BE49-F238E27FC236}">
                <a16:creationId xmlns:a16="http://schemas.microsoft.com/office/drawing/2014/main" id="{BB18ADE9-D004-B245-B2A0-A7D762F996A9}"/>
              </a:ext>
            </a:extLst>
          </p:cNvPr>
          <p:cNvSpPr/>
          <p:nvPr/>
        </p:nvSpPr>
        <p:spPr>
          <a:xfrm>
            <a:off x="7805495" y="4198262"/>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a:extLst>
              <a:ext uri="{FF2B5EF4-FFF2-40B4-BE49-F238E27FC236}">
                <a16:creationId xmlns:a16="http://schemas.microsoft.com/office/drawing/2014/main" id="{0F5AC85B-A48E-6C44-AAE6-B5ABD1FC495D}"/>
              </a:ext>
            </a:extLst>
          </p:cNvPr>
          <p:cNvSpPr/>
          <p:nvPr/>
        </p:nvSpPr>
        <p:spPr>
          <a:xfrm rot="949539">
            <a:off x="8179980" y="4421074"/>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a:extLst>
              <a:ext uri="{FF2B5EF4-FFF2-40B4-BE49-F238E27FC236}">
                <a16:creationId xmlns:a16="http://schemas.microsoft.com/office/drawing/2014/main" id="{CD5DCCCE-7EC3-CD45-B245-1707CBF235BD}"/>
              </a:ext>
            </a:extLst>
          </p:cNvPr>
          <p:cNvSpPr/>
          <p:nvPr/>
        </p:nvSpPr>
        <p:spPr>
          <a:xfrm rot="1319644">
            <a:off x="7427586" y="4424222"/>
            <a:ext cx="274695"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a:extLst>
              <a:ext uri="{FF2B5EF4-FFF2-40B4-BE49-F238E27FC236}">
                <a16:creationId xmlns:a16="http://schemas.microsoft.com/office/drawing/2014/main" id="{688AF193-2EAE-604B-8825-8FA4EF14F8B9}"/>
              </a:ext>
            </a:extLst>
          </p:cNvPr>
          <p:cNvSpPr/>
          <p:nvPr/>
        </p:nvSpPr>
        <p:spPr>
          <a:xfrm>
            <a:off x="7099650" y="4939422"/>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a:extLst>
              <a:ext uri="{FF2B5EF4-FFF2-40B4-BE49-F238E27FC236}">
                <a16:creationId xmlns:a16="http://schemas.microsoft.com/office/drawing/2014/main" id="{49FBC65E-11D1-C348-901A-4EBBF055369E}"/>
              </a:ext>
            </a:extLst>
          </p:cNvPr>
          <p:cNvSpPr/>
          <p:nvPr/>
        </p:nvSpPr>
        <p:spPr>
          <a:xfrm>
            <a:off x="7890522" y="4950910"/>
            <a:ext cx="274696" cy="2143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a:extLst>
              <a:ext uri="{FF2B5EF4-FFF2-40B4-BE49-F238E27FC236}">
                <a16:creationId xmlns:a16="http://schemas.microsoft.com/office/drawing/2014/main" id="{852FE7D6-5C68-0F42-B0FD-91E9AB77C449}"/>
              </a:ext>
            </a:extLst>
          </p:cNvPr>
          <p:cNvSpPr/>
          <p:nvPr/>
        </p:nvSpPr>
        <p:spPr>
          <a:xfrm rot="18465690">
            <a:off x="7500346" y="5238316"/>
            <a:ext cx="196602" cy="2995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a:extLst>
              <a:ext uri="{FF2B5EF4-FFF2-40B4-BE49-F238E27FC236}">
                <a16:creationId xmlns:a16="http://schemas.microsoft.com/office/drawing/2014/main" id="{BC4B4040-2FA0-F443-876E-BC4560AE7665}"/>
              </a:ext>
            </a:extLst>
          </p:cNvPr>
          <p:cNvSpPr/>
          <p:nvPr/>
        </p:nvSpPr>
        <p:spPr>
          <a:xfrm rot="18167819">
            <a:off x="8322404" y="5236468"/>
            <a:ext cx="196602" cy="2995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7" name="直線コネクタ 76">
            <a:extLst>
              <a:ext uri="{FF2B5EF4-FFF2-40B4-BE49-F238E27FC236}">
                <a16:creationId xmlns:a16="http://schemas.microsoft.com/office/drawing/2014/main" id="{41666B04-B132-D944-BFA8-D5D095D2D253}"/>
              </a:ext>
            </a:extLst>
          </p:cNvPr>
          <p:cNvCxnSpPr>
            <a:cxnSpLocks/>
          </p:cNvCxnSpPr>
          <p:nvPr/>
        </p:nvCxnSpPr>
        <p:spPr>
          <a:xfrm flipV="1">
            <a:off x="7912211" y="3698019"/>
            <a:ext cx="0" cy="1452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8AAACEA5-08C8-D244-BAC9-6296974943C3}"/>
              </a:ext>
            </a:extLst>
          </p:cNvPr>
          <p:cNvCxnSpPr>
            <a:cxnSpLocks/>
            <a:stCxn id="70" idx="0"/>
            <a:endCxn id="69" idx="4"/>
          </p:cNvCxnSpPr>
          <p:nvPr/>
        </p:nvCxnSpPr>
        <p:spPr>
          <a:xfrm flipV="1">
            <a:off x="7942843" y="4053051"/>
            <a:ext cx="473" cy="145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F5829B66-065E-6F41-B9A1-D22F09C3009E}"/>
              </a:ext>
            </a:extLst>
          </p:cNvPr>
          <p:cNvCxnSpPr>
            <a:cxnSpLocks/>
            <a:stCxn id="72" idx="7"/>
            <a:endCxn id="70" idx="2"/>
          </p:cNvCxnSpPr>
          <p:nvPr/>
        </p:nvCxnSpPr>
        <p:spPr>
          <a:xfrm flipV="1">
            <a:off x="7683371" y="4305454"/>
            <a:ext cx="122124" cy="192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AA3E8AAA-BDCD-8142-AA21-F45264F3A497}"/>
              </a:ext>
            </a:extLst>
          </p:cNvPr>
          <p:cNvCxnSpPr>
            <a:cxnSpLocks/>
            <a:stCxn id="71" idx="1"/>
            <a:endCxn id="70" idx="6"/>
          </p:cNvCxnSpPr>
          <p:nvPr/>
        </p:nvCxnSpPr>
        <p:spPr>
          <a:xfrm flipH="1" flipV="1">
            <a:off x="8080191" y="4305454"/>
            <a:ext cx="164369" cy="123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C5C46758-B154-0046-92AD-91C07ACE4826}"/>
              </a:ext>
            </a:extLst>
          </p:cNvPr>
          <p:cNvCxnSpPr>
            <a:cxnSpLocks/>
            <a:stCxn id="64" idx="6"/>
            <a:endCxn id="65" idx="2"/>
          </p:cNvCxnSpPr>
          <p:nvPr/>
        </p:nvCxnSpPr>
        <p:spPr>
          <a:xfrm flipV="1">
            <a:off x="8080191" y="3390815"/>
            <a:ext cx="249580" cy="2000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85085308-08C3-5647-AF6E-1528C47820B5}"/>
              </a:ext>
            </a:extLst>
          </p:cNvPr>
          <p:cNvCxnSpPr>
            <a:cxnSpLocks/>
            <a:stCxn id="65" idx="6"/>
            <a:endCxn id="66" idx="2"/>
          </p:cNvCxnSpPr>
          <p:nvPr/>
        </p:nvCxnSpPr>
        <p:spPr>
          <a:xfrm flipV="1">
            <a:off x="8566909" y="2973138"/>
            <a:ext cx="225453" cy="2790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94123CAA-2771-D047-88ED-BD96DCB160C8}"/>
              </a:ext>
            </a:extLst>
          </p:cNvPr>
          <p:cNvCxnSpPr>
            <a:cxnSpLocks/>
            <a:stCxn id="68" idx="6"/>
            <a:endCxn id="64" idx="2"/>
          </p:cNvCxnSpPr>
          <p:nvPr/>
        </p:nvCxnSpPr>
        <p:spPr>
          <a:xfrm flipV="1">
            <a:off x="7544356" y="3590826"/>
            <a:ext cx="261139" cy="204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20542BEA-574A-FE4E-A5FF-FC4C0B601BD9}"/>
              </a:ext>
            </a:extLst>
          </p:cNvPr>
          <p:cNvCxnSpPr>
            <a:cxnSpLocks/>
            <a:stCxn id="67" idx="6"/>
            <a:endCxn id="68" idx="2"/>
          </p:cNvCxnSpPr>
          <p:nvPr/>
        </p:nvCxnSpPr>
        <p:spPr>
          <a:xfrm flipV="1">
            <a:off x="7125029" y="3960812"/>
            <a:ext cx="200367" cy="1273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BEE14C73-089C-2146-AE41-F53643E3E2CB}"/>
              </a:ext>
            </a:extLst>
          </p:cNvPr>
          <p:cNvCxnSpPr>
            <a:cxnSpLocks/>
            <a:stCxn id="71" idx="4"/>
            <a:endCxn id="74" idx="0"/>
          </p:cNvCxnSpPr>
          <p:nvPr/>
        </p:nvCxnSpPr>
        <p:spPr>
          <a:xfrm flipH="1">
            <a:off x="8027870" y="4631395"/>
            <a:ext cx="260226" cy="3195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5EC29B6A-16CB-EA4F-B354-2B3059003667}"/>
              </a:ext>
            </a:extLst>
          </p:cNvPr>
          <p:cNvCxnSpPr>
            <a:cxnSpLocks/>
            <a:stCxn id="72" idx="4"/>
            <a:endCxn id="73" idx="0"/>
          </p:cNvCxnSpPr>
          <p:nvPr/>
        </p:nvCxnSpPr>
        <p:spPr>
          <a:xfrm flipH="1">
            <a:off x="7236998" y="4630805"/>
            <a:ext cx="287791" cy="3086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C9379980-1B7E-FF45-85CC-D1F74A36EA32}"/>
              </a:ext>
            </a:extLst>
          </p:cNvPr>
          <p:cNvCxnSpPr>
            <a:cxnSpLocks/>
            <a:stCxn id="74" idx="4"/>
            <a:endCxn id="76" idx="0"/>
          </p:cNvCxnSpPr>
          <p:nvPr/>
        </p:nvCxnSpPr>
        <p:spPr>
          <a:xfrm>
            <a:off x="8027870" y="5165294"/>
            <a:ext cx="266939" cy="1398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9BB1F4D1-3D51-A84B-BF07-66CB46B7C752}"/>
              </a:ext>
            </a:extLst>
          </p:cNvPr>
          <p:cNvCxnSpPr>
            <a:cxnSpLocks/>
            <a:stCxn id="73" idx="4"/>
            <a:endCxn id="75" idx="0"/>
          </p:cNvCxnSpPr>
          <p:nvPr/>
        </p:nvCxnSpPr>
        <p:spPr>
          <a:xfrm>
            <a:off x="7236998" y="5153806"/>
            <a:ext cx="243245" cy="1425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テキスト ボックス 88">
            <a:extLst>
              <a:ext uri="{FF2B5EF4-FFF2-40B4-BE49-F238E27FC236}">
                <a16:creationId xmlns:a16="http://schemas.microsoft.com/office/drawing/2014/main" id="{B5250936-2BA2-4341-84F4-8E0E9C7FB61C}"/>
              </a:ext>
            </a:extLst>
          </p:cNvPr>
          <p:cNvSpPr txBox="1"/>
          <p:nvPr/>
        </p:nvSpPr>
        <p:spPr>
          <a:xfrm>
            <a:off x="7032674" y="5668805"/>
            <a:ext cx="2094997" cy="369332"/>
          </a:xfrm>
          <a:prstGeom prst="rect">
            <a:avLst/>
          </a:prstGeom>
          <a:noFill/>
        </p:spPr>
        <p:txBody>
          <a:bodyPr wrap="square" rtlCol="0">
            <a:spAutoFit/>
          </a:bodyPr>
          <a:lstStyle/>
          <a:p>
            <a:pPr algn="ctr"/>
            <a:r>
              <a:rPr lang="ja-JP" altLang="en-US">
                <a:latin typeface="Meiryo" panose="020B0604030504040204" pitchFamily="34" charset="-128"/>
                <a:ea typeface="Meiryo" panose="020B0604030504040204" pitchFamily="34" charset="-128"/>
              </a:rPr>
              <a:t>キャプチャ</a:t>
            </a:r>
            <a:r>
              <a:rPr kumimoji="1" lang="ja-JP" altLang="en-US">
                <a:latin typeface="Meiryo" panose="020B0604030504040204" pitchFamily="34" charset="-128"/>
                <a:ea typeface="Meiryo" panose="020B0604030504040204" pitchFamily="34" charset="-128"/>
              </a:rPr>
              <a:t>ポーズ</a:t>
            </a:r>
          </a:p>
        </p:txBody>
      </p:sp>
      <p:cxnSp>
        <p:nvCxnSpPr>
          <p:cNvPr id="90" name="直線矢印コネクタ 89">
            <a:extLst>
              <a:ext uri="{FF2B5EF4-FFF2-40B4-BE49-F238E27FC236}">
                <a16:creationId xmlns:a16="http://schemas.microsoft.com/office/drawing/2014/main" id="{FC4BC5FD-6DCE-D345-B6E6-699F8D05B633}"/>
              </a:ext>
            </a:extLst>
          </p:cNvPr>
          <p:cNvCxnSpPr>
            <a:cxnSpLocks/>
          </p:cNvCxnSpPr>
          <p:nvPr/>
        </p:nvCxnSpPr>
        <p:spPr>
          <a:xfrm>
            <a:off x="3115286" y="4122580"/>
            <a:ext cx="902843"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1" name="直線矢印コネクタ 90">
            <a:extLst>
              <a:ext uri="{FF2B5EF4-FFF2-40B4-BE49-F238E27FC236}">
                <a16:creationId xmlns:a16="http://schemas.microsoft.com/office/drawing/2014/main" id="{DD15836B-877C-B149-A4E2-C5487DC3114F}"/>
              </a:ext>
            </a:extLst>
          </p:cNvPr>
          <p:cNvCxnSpPr>
            <a:cxnSpLocks/>
          </p:cNvCxnSpPr>
          <p:nvPr/>
        </p:nvCxnSpPr>
        <p:spPr>
          <a:xfrm>
            <a:off x="5955243" y="4122601"/>
            <a:ext cx="902843"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4" name="テキスト ボックス 113">
                <a:extLst>
                  <a:ext uri="{FF2B5EF4-FFF2-40B4-BE49-F238E27FC236}">
                    <a16:creationId xmlns:a16="http://schemas.microsoft.com/office/drawing/2014/main" id="{7EB2097D-4494-4148-9FB9-8AEE897C67DC}"/>
                  </a:ext>
                </a:extLst>
              </p:cNvPr>
              <p:cNvSpPr txBox="1"/>
              <p:nvPr/>
            </p:nvSpPr>
            <p:spPr>
              <a:xfrm>
                <a:off x="6285061" y="3838667"/>
                <a:ext cx="28200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𝑀</m:t>
                      </m:r>
                    </m:oMath>
                  </m:oMathPara>
                </a14:m>
                <a:endParaRPr kumimoji="1" lang="ja-JP" altLang="en-US" sz="2000"/>
              </a:p>
            </p:txBody>
          </p:sp>
        </mc:Choice>
        <mc:Fallback xmlns="">
          <p:sp>
            <p:nvSpPr>
              <p:cNvPr id="114" name="テキスト ボックス 113">
                <a:extLst>
                  <a:ext uri="{FF2B5EF4-FFF2-40B4-BE49-F238E27FC236}">
                    <a16:creationId xmlns:a16="http://schemas.microsoft.com/office/drawing/2014/main" id="{7EB2097D-4494-4148-9FB9-8AEE897C67DC}"/>
                  </a:ext>
                </a:extLst>
              </p:cNvPr>
              <p:cNvSpPr txBox="1">
                <a:spLocks noRot="1" noChangeAspect="1" noMove="1" noResize="1" noEditPoints="1" noAdjustHandles="1" noChangeArrowheads="1" noChangeShapeType="1" noTextEdit="1"/>
              </p:cNvSpPr>
              <p:nvPr/>
            </p:nvSpPr>
            <p:spPr>
              <a:xfrm>
                <a:off x="6285061" y="3838667"/>
                <a:ext cx="282000" cy="307777"/>
              </a:xfrm>
              <a:prstGeom prst="rect">
                <a:avLst/>
              </a:prstGeom>
              <a:blipFill>
                <a:blip r:embed="rId3"/>
                <a:stretch>
                  <a:fillRect l="-17391" r="-17391" b="-4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6" name="テキスト ボックス 115">
                <a:extLst>
                  <a:ext uri="{FF2B5EF4-FFF2-40B4-BE49-F238E27FC236}">
                    <a16:creationId xmlns:a16="http://schemas.microsoft.com/office/drawing/2014/main" id="{FB06D80F-30F1-5C4F-A165-28C04C02FE7C}"/>
                  </a:ext>
                </a:extLst>
              </p:cNvPr>
              <p:cNvSpPr txBox="1"/>
              <p:nvPr/>
            </p:nvSpPr>
            <p:spPr>
              <a:xfrm>
                <a:off x="3443681" y="3825041"/>
                <a:ext cx="40158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𝑀</m:t>
                          </m:r>
                        </m:e>
                        <m:sub>
                          <m:r>
                            <a:rPr kumimoji="1" lang="en-US" altLang="ja-JP" sz="2000" b="0" i="1" smtClean="0">
                              <a:latin typeface="Cambria Math" panose="02040503050406030204" pitchFamily="18" charset="0"/>
                            </a:rPr>
                            <m:t>𝑇</m:t>
                          </m:r>
                        </m:sub>
                      </m:sSub>
                    </m:oMath>
                  </m:oMathPara>
                </a14:m>
                <a:endParaRPr kumimoji="1" lang="ja-JP" altLang="en-US" sz="2000"/>
              </a:p>
            </p:txBody>
          </p:sp>
        </mc:Choice>
        <mc:Fallback xmlns="">
          <p:sp>
            <p:nvSpPr>
              <p:cNvPr id="116" name="テキスト ボックス 115">
                <a:extLst>
                  <a:ext uri="{FF2B5EF4-FFF2-40B4-BE49-F238E27FC236}">
                    <a16:creationId xmlns:a16="http://schemas.microsoft.com/office/drawing/2014/main" id="{FB06D80F-30F1-5C4F-A165-28C04C02FE7C}"/>
                  </a:ext>
                </a:extLst>
              </p:cNvPr>
              <p:cNvSpPr txBox="1">
                <a:spLocks noRot="1" noChangeAspect="1" noMove="1" noResize="1" noEditPoints="1" noAdjustHandles="1" noChangeArrowheads="1" noChangeShapeType="1" noTextEdit="1"/>
              </p:cNvSpPr>
              <p:nvPr/>
            </p:nvSpPr>
            <p:spPr>
              <a:xfrm>
                <a:off x="3443681" y="3825041"/>
                <a:ext cx="401584" cy="307777"/>
              </a:xfrm>
              <a:prstGeom prst="rect">
                <a:avLst/>
              </a:prstGeom>
              <a:blipFill>
                <a:blip r:embed="rId4"/>
                <a:stretch>
                  <a:fillRect l="-15625" r="-3125" b="-11538"/>
                </a:stretch>
              </a:blipFill>
            </p:spPr>
            <p:txBody>
              <a:bodyPr/>
              <a:lstStyle/>
              <a:p>
                <a:r>
                  <a:rPr lang="ja-JP" altLang="en-US">
                    <a:noFill/>
                  </a:rPr>
                  <a:t> </a:t>
                </a:r>
              </a:p>
            </p:txBody>
          </p:sp>
        </mc:Fallback>
      </mc:AlternateContent>
      <p:sp>
        <p:nvSpPr>
          <p:cNvPr id="126" name="フリーフォーム 125">
            <a:extLst>
              <a:ext uri="{FF2B5EF4-FFF2-40B4-BE49-F238E27FC236}">
                <a16:creationId xmlns:a16="http://schemas.microsoft.com/office/drawing/2014/main" id="{B77B3DBC-81B5-3045-B5E7-7445283E39F7}"/>
              </a:ext>
            </a:extLst>
          </p:cNvPr>
          <p:cNvSpPr/>
          <p:nvPr/>
        </p:nvSpPr>
        <p:spPr>
          <a:xfrm>
            <a:off x="1940944" y="2391077"/>
            <a:ext cx="5828044" cy="453613"/>
          </a:xfrm>
          <a:custGeom>
            <a:avLst/>
            <a:gdLst>
              <a:gd name="connsiteX0" fmla="*/ 0 w 6039059"/>
              <a:gd name="connsiteY0" fmla="*/ 302666 h 403149"/>
              <a:gd name="connsiteX1" fmla="*/ 2944167 w 6039059"/>
              <a:gd name="connsiteY1" fmla="*/ 1215 h 403149"/>
              <a:gd name="connsiteX2" fmla="*/ 6039059 w 6039059"/>
              <a:gd name="connsiteY2" fmla="*/ 403149 h 403149"/>
              <a:gd name="connsiteX0" fmla="*/ 0 w 6039059"/>
              <a:gd name="connsiteY0" fmla="*/ 292692 h 393175"/>
              <a:gd name="connsiteX1" fmla="*/ 2914022 w 6039059"/>
              <a:gd name="connsiteY1" fmla="*/ 1290 h 393175"/>
              <a:gd name="connsiteX2" fmla="*/ 6039059 w 6039059"/>
              <a:gd name="connsiteY2" fmla="*/ 393175 h 393175"/>
              <a:gd name="connsiteX0" fmla="*/ 0 w 6039059"/>
              <a:gd name="connsiteY0" fmla="*/ 412727 h 412727"/>
              <a:gd name="connsiteX1" fmla="*/ 2914022 w 6039059"/>
              <a:gd name="connsiteY1" fmla="*/ 745 h 412727"/>
              <a:gd name="connsiteX2" fmla="*/ 6039059 w 6039059"/>
              <a:gd name="connsiteY2" fmla="*/ 392630 h 412727"/>
              <a:gd name="connsiteX0" fmla="*/ 0 w 5828044"/>
              <a:gd name="connsiteY0" fmla="*/ 412727 h 513210"/>
              <a:gd name="connsiteX1" fmla="*/ 2914022 w 5828044"/>
              <a:gd name="connsiteY1" fmla="*/ 745 h 513210"/>
              <a:gd name="connsiteX2" fmla="*/ 5828044 w 5828044"/>
              <a:gd name="connsiteY2" fmla="*/ 513210 h 513210"/>
              <a:gd name="connsiteX0" fmla="*/ 0 w 5828044"/>
              <a:gd name="connsiteY0" fmla="*/ 412727 h 452920"/>
              <a:gd name="connsiteX1" fmla="*/ 2914022 w 5828044"/>
              <a:gd name="connsiteY1" fmla="*/ 745 h 452920"/>
              <a:gd name="connsiteX2" fmla="*/ 5828044 w 5828044"/>
              <a:gd name="connsiteY2" fmla="*/ 452920 h 452920"/>
              <a:gd name="connsiteX0" fmla="*/ 0 w 5828044"/>
              <a:gd name="connsiteY0" fmla="*/ 412727 h 452920"/>
              <a:gd name="connsiteX1" fmla="*/ 2914022 w 5828044"/>
              <a:gd name="connsiteY1" fmla="*/ 745 h 452920"/>
              <a:gd name="connsiteX2" fmla="*/ 5828044 w 5828044"/>
              <a:gd name="connsiteY2" fmla="*/ 452920 h 452920"/>
              <a:gd name="connsiteX0" fmla="*/ 0 w 5828044"/>
              <a:gd name="connsiteY0" fmla="*/ 413420 h 453613"/>
              <a:gd name="connsiteX1" fmla="*/ 2914022 w 5828044"/>
              <a:gd name="connsiteY1" fmla="*/ 1438 h 453613"/>
              <a:gd name="connsiteX2" fmla="*/ 5828044 w 5828044"/>
              <a:gd name="connsiteY2" fmla="*/ 453613 h 453613"/>
            </a:gdLst>
            <a:ahLst/>
            <a:cxnLst>
              <a:cxn ang="0">
                <a:pos x="connsiteX0" y="connsiteY0"/>
              </a:cxn>
              <a:cxn ang="0">
                <a:pos x="connsiteX1" y="connsiteY1"/>
              </a:cxn>
              <a:cxn ang="0">
                <a:pos x="connsiteX2" y="connsiteY2"/>
              </a:cxn>
            </a:cxnLst>
            <a:rect l="l" t="t" r="r" b="b"/>
            <a:pathLst>
              <a:path w="5828044" h="453613">
                <a:moveTo>
                  <a:pt x="0" y="413420"/>
                </a:moveTo>
                <a:cubicBezTo>
                  <a:pt x="1029118" y="113644"/>
                  <a:pt x="1907512" y="-15309"/>
                  <a:pt x="2914022" y="1438"/>
                </a:cubicBezTo>
                <a:cubicBezTo>
                  <a:pt x="3920532" y="18185"/>
                  <a:pt x="4783853" y="200729"/>
                  <a:pt x="5828044" y="453613"/>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ysClr val="windowText" lastClr="000000"/>
                </a:solidFill>
              </a:ln>
              <a:solidFill>
                <a:sysClr val="windowText" lastClr="000000"/>
              </a:solidFill>
            </a:endParaRPr>
          </a:p>
        </p:txBody>
      </p:sp>
      <mc:AlternateContent xmlns:mc="http://schemas.openxmlformats.org/markup-compatibility/2006" xmlns:a14="http://schemas.microsoft.com/office/drawing/2010/main">
        <mc:Choice Requires="a14">
          <p:sp>
            <p:nvSpPr>
              <p:cNvPr id="127" name="テキスト ボックス 126">
                <a:extLst>
                  <a:ext uri="{FF2B5EF4-FFF2-40B4-BE49-F238E27FC236}">
                    <a16:creationId xmlns:a16="http://schemas.microsoft.com/office/drawing/2014/main" id="{5679A1A9-1FCC-0145-B3FE-518A4B22F61D}"/>
                  </a:ext>
                </a:extLst>
              </p:cNvPr>
              <p:cNvSpPr txBox="1"/>
              <p:nvPr/>
            </p:nvSpPr>
            <p:spPr>
              <a:xfrm>
                <a:off x="4735174" y="2369085"/>
                <a:ext cx="39337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𝑀</m:t>
                          </m:r>
                        </m:e>
                        <m:sub>
                          <m:r>
                            <a:rPr kumimoji="1" lang="en-US" altLang="ja-JP" sz="2000" b="0" i="1" smtClean="0">
                              <a:latin typeface="Cambria Math" panose="02040503050406030204" pitchFamily="18" charset="0"/>
                            </a:rPr>
                            <m:t>𝐶</m:t>
                          </m:r>
                        </m:sub>
                      </m:sSub>
                    </m:oMath>
                  </m:oMathPara>
                </a14:m>
                <a:endParaRPr kumimoji="1" lang="ja-JP" altLang="en-US" sz="2000"/>
              </a:p>
            </p:txBody>
          </p:sp>
        </mc:Choice>
        <mc:Fallback xmlns="">
          <p:sp>
            <p:nvSpPr>
              <p:cNvPr id="127" name="テキスト ボックス 126">
                <a:extLst>
                  <a:ext uri="{FF2B5EF4-FFF2-40B4-BE49-F238E27FC236}">
                    <a16:creationId xmlns:a16="http://schemas.microsoft.com/office/drawing/2014/main" id="{5679A1A9-1FCC-0145-B3FE-518A4B22F61D}"/>
                  </a:ext>
                </a:extLst>
              </p:cNvPr>
              <p:cNvSpPr txBox="1">
                <a:spLocks noRot="1" noChangeAspect="1" noMove="1" noResize="1" noEditPoints="1" noAdjustHandles="1" noChangeArrowheads="1" noChangeShapeType="1" noTextEdit="1"/>
              </p:cNvSpPr>
              <p:nvPr/>
            </p:nvSpPr>
            <p:spPr>
              <a:xfrm>
                <a:off x="4735174" y="2369085"/>
                <a:ext cx="393377" cy="307777"/>
              </a:xfrm>
              <a:prstGeom prst="rect">
                <a:avLst/>
              </a:prstGeom>
              <a:blipFill>
                <a:blip r:embed="rId5"/>
                <a:stretch>
                  <a:fillRect l="-12500" r="-3125" b="-16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8" name="テキスト ボックス 127">
                <a:extLst>
                  <a:ext uri="{FF2B5EF4-FFF2-40B4-BE49-F238E27FC236}">
                    <a16:creationId xmlns:a16="http://schemas.microsoft.com/office/drawing/2014/main" id="{71B75285-598B-D54A-B244-E27C51E10041}"/>
                  </a:ext>
                </a:extLst>
              </p:cNvPr>
              <p:cNvSpPr txBox="1"/>
              <p:nvPr/>
            </p:nvSpPr>
            <p:spPr>
              <a:xfrm>
                <a:off x="9349105" y="3639484"/>
                <a:ext cx="1714957" cy="3737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𝑀</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𝑀</m:t>
                          </m:r>
                        </m:e>
                        <m:sub>
                          <m:r>
                            <a:rPr kumimoji="1" lang="en-US" altLang="ja-JP" sz="2400" b="0" i="1" smtClean="0">
                              <a:latin typeface="Cambria Math" panose="02040503050406030204" pitchFamily="18" charset="0"/>
                            </a:rPr>
                            <m:t>𝐶</m:t>
                          </m:r>
                        </m:sub>
                      </m:sSub>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𝑀</m:t>
                          </m:r>
                        </m:e>
                        <m:sub>
                          <m:r>
                            <a:rPr kumimoji="1" lang="en-US" altLang="ja-JP" sz="2400" b="0" i="1" smtClean="0">
                              <a:latin typeface="Cambria Math" panose="02040503050406030204" pitchFamily="18" charset="0"/>
                            </a:rPr>
                            <m:t>𝑇</m:t>
                          </m:r>
                        </m:sub>
                        <m:sup>
                          <m:r>
                            <a:rPr kumimoji="1" lang="en-US" altLang="ja-JP" sz="2400" b="0" i="1" smtClean="0">
                              <a:latin typeface="Cambria Math" panose="02040503050406030204" pitchFamily="18" charset="0"/>
                            </a:rPr>
                            <m:t>−1</m:t>
                          </m:r>
                        </m:sup>
                      </m:sSubSup>
                    </m:oMath>
                  </m:oMathPara>
                </a14:m>
                <a:endParaRPr kumimoji="1" lang="ja-JP" altLang="en-US" sz="2400"/>
              </a:p>
            </p:txBody>
          </p:sp>
        </mc:Choice>
        <mc:Fallback xmlns="">
          <p:sp>
            <p:nvSpPr>
              <p:cNvPr id="128" name="テキスト ボックス 127">
                <a:extLst>
                  <a:ext uri="{FF2B5EF4-FFF2-40B4-BE49-F238E27FC236}">
                    <a16:creationId xmlns:a16="http://schemas.microsoft.com/office/drawing/2014/main" id="{71B75285-598B-D54A-B244-E27C51E10041}"/>
                  </a:ext>
                </a:extLst>
              </p:cNvPr>
              <p:cNvSpPr txBox="1">
                <a:spLocks noRot="1" noChangeAspect="1" noMove="1" noResize="1" noEditPoints="1" noAdjustHandles="1" noChangeArrowheads="1" noChangeShapeType="1" noTextEdit="1"/>
              </p:cNvSpPr>
              <p:nvPr/>
            </p:nvSpPr>
            <p:spPr>
              <a:xfrm>
                <a:off x="9349105" y="3639484"/>
                <a:ext cx="1714957" cy="373757"/>
              </a:xfrm>
              <a:prstGeom prst="rect">
                <a:avLst/>
              </a:prstGeom>
              <a:blipFill>
                <a:blip r:embed="rId6"/>
                <a:stretch>
                  <a:fillRect l="-3676" r="-735" b="-16667"/>
                </a:stretch>
              </a:blipFill>
            </p:spPr>
            <p:txBody>
              <a:bodyPr/>
              <a:lstStyle/>
              <a:p>
                <a:r>
                  <a:rPr lang="ja-JP" altLang="en-US">
                    <a:noFill/>
                  </a:rPr>
                  <a:t> </a:t>
                </a:r>
              </a:p>
            </p:txBody>
          </p:sp>
        </mc:Fallback>
      </mc:AlternateContent>
      <p:sp>
        <p:nvSpPr>
          <p:cNvPr id="96" name="テキスト ボックス 95">
            <a:extLst>
              <a:ext uri="{FF2B5EF4-FFF2-40B4-BE49-F238E27FC236}">
                <a16:creationId xmlns:a16="http://schemas.microsoft.com/office/drawing/2014/main" id="{BBCE3A7D-E09B-F24C-A5BB-6383D44485EC}"/>
              </a:ext>
            </a:extLst>
          </p:cNvPr>
          <p:cNvSpPr txBox="1"/>
          <p:nvPr/>
        </p:nvSpPr>
        <p:spPr>
          <a:xfrm>
            <a:off x="0" y="6534834"/>
            <a:ext cx="838200" cy="369332"/>
          </a:xfrm>
          <a:prstGeom prst="rect">
            <a:avLst/>
          </a:prstGeom>
          <a:noFill/>
        </p:spPr>
        <p:txBody>
          <a:bodyPr wrap="square" rtlCol="0">
            <a:spAutoFit/>
          </a:bodyPr>
          <a:lstStyle/>
          <a:p>
            <a:r>
              <a:rPr kumimoji="1" lang="en-US" altLang="ja-JP" dirty="0"/>
              <a:t>  9/19</a:t>
            </a:r>
            <a:endParaRPr kumimoji="1" lang="ja-JP" altLang="en-US"/>
          </a:p>
        </p:txBody>
      </p:sp>
    </p:spTree>
    <p:extLst>
      <p:ext uri="{BB962C8B-B14F-4D97-AF65-F5344CB8AC3E}">
        <p14:creationId xmlns:p14="http://schemas.microsoft.com/office/powerpoint/2010/main" val="1819554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B17192-EFFD-064E-9157-E1720DF45F5E}"/>
              </a:ext>
            </a:extLst>
          </p:cNvPr>
          <p:cNvSpPr>
            <a:spLocks noGrp="1"/>
          </p:cNvSpPr>
          <p:nvPr>
            <p:ph type="title"/>
          </p:nvPr>
        </p:nvSpPr>
        <p:spPr/>
        <p:txBody>
          <a:bodyPr/>
          <a:lstStyle/>
          <a:p>
            <a:r>
              <a:rPr kumimoji="1" lang="ja-JP" altLang="en-US">
                <a:solidFill>
                  <a:schemeClr val="accent1"/>
                </a:solidFill>
                <a:latin typeface="Yu Gothic Medium" panose="020B0400000000000000" pitchFamily="34" charset="-128"/>
                <a:ea typeface="Yu Gothic Medium" panose="020B0400000000000000" pitchFamily="34" charset="-128"/>
              </a:rPr>
              <a:t>オイラー角への変換</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4225E114-C302-4444-BA6A-EBD3F98A5EFB}"/>
                  </a:ext>
                </a:extLst>
              </p:cNvPr>
              <p:cNvSpPr>
                <a:spLocks noGrp="1"/>
              </p:cNvSpPr>
              <p:nvPr>
                <p:ph idx="1"/>
              </p:nvPr>
            </p:nvSpPr>
            <p:spPr/>
            <p:txBody>
              <a:bodyPr>
                <a:normAutofit fontScale="70000" lnSpcReduction="20000"/>
              </a:bodyPr>
              <a:lstStyle/>
              <a:p>
                <a:r>
                  <a:rPr kumimoji="1" lang="en-US" altLang="ja-JP" sz="4000" dirty="0"/>
                  <a:t>XYZ</a:t>
                </a:r>
                <a:r>
                  <a:rPr kumimoji="1" lang="ja-JP" altLang="en-US" sz="4000"/>
                  <a:t>回転行列</a:t>
                </a:r>
                <a:endParaRPr kumimoji="1" lang="en-US" altLang="ja-JP" sz="4000" dirty="0"/>
              </a:p>
              <a:p>
                <a:endParaRPr lang="en-US" altLang="ja-JP" sz="4000" dirty="0"/>
              </a:p>
              <a:p>
                <a:endParaRPr kumimoji="1" lang="en-US" altLang="ja-JP" sz="4000" dirty="0"/>
              </a:p>
              <a:p>
                <a:endParaRPr kumimoji="1" lang="en-US" altLang="ja-JP" sz="4000" dirty="0"/>
              </a:p>
              <a:p>
                <a:pPr marL="0" indent="0">
                  <a:buNone/>
                </a:pPr>
                <a14:m>
                  <m:oMathPara xmlns:m="http://schemas.openxmlformats.org/officeDocument/2006/math">
                    <m:oMathParaPr>
                      <m:jc m:val="centerGroup"/>
                    </m:oMathParaPr>
                    <m:oMath xmlns:m="http://schemas.openxmlformats.org/officeDocument/2006/math">
                      <m:d>
                        <m:dPr>
                          <m:ctrlPr>
                            <a:rPr lang="ja-JP" altLang="ja-JP" i="1">
                              <a:latin typeface="Cambria Math" panose="02040503050406030204" pitchFamily="18" charset="0"/>
                            </a:rPr>
                          </m:ctrlPr>
                        </m:dPr>
                        <m:e>
                          <m:m>
                            <m:mPr>
                              <m:mcs>
                                <m:mc>
                                  <m:mcPr>
                                    <m:count m:val="2"/>
                                    <m:mcJc m:val="center"/>
                                  </m:mcPr>
                                </m:mc>
                              </m:mcs>
                              <m:ctrlPr>
                                <a:rPr lang="ja-JP" altLang="ja-JP" i="1">
                                  <a:latin typeface="Cambria Math" panose="02040503050406030204" pitchFamily="18" charset="0"/>
                                </a:rPr>
                              </m:ctrlPr>
                            </m:mPr>
                            <m:mr>
                              <m:e>
                                <m:func>
                                  <m:funcPr>
                                    <m:ctrlPr>
                                      <a:rPr lang="ja-JP" altLang="ja-JP" i="1">
                                        <a:latin typeface="Cambria Math" panose="02040503050406030204" pitchFamily="18" charset="0"/>
                                      </a:rPr>
                                    </m:ctrlPr>
                                  </m:funcPr>
                                  <m:fName>
                                    <m:r>
                                      <m:rPr>
                                        <m:sty m:val="p"/>
                                      </m:rPr>
                                      <a:rPr lang="en-US" altLang="ja-JP">
                                        <a:latin typeface="Cambria Math" panose="02040503050406030204" pitchFamily="18" charset="0"/>
                                      </a:rPr>
                                      <m:t>cos</m:t>
                                    </m:r>
                                  </m:fName>
                                  <m:e>
                                    <m:sSub>
                                      <m:sSubPr>
                                        <m:ctrlPr>
                                          <a:rPr lang="ja-JP" altLang="ja-JP" i="1">
                                            <a:latin typeface="Cambria Math" panose="02040503050406030204" pitchFamily="18" charset="0"/>
                                          </a:rPr>
                                        </m:ctrlPr>
                                      </m:sSubPr>
                                      <m:e>
                                        <m:r>
                                          <a:rPr lang="en-US" altLang="ja-JP" i="1">
                                            <a:latin typeface="Cambria Math" panose="02040503050406030204" pitchFamily="18" charset="0"/>
                                          </a:rPr>
                                          <m:t>𝜃</m:t>
                                        </m:r>
                                      </m:e>
                                      <m:sub>
                                        <m:r>
                                          <a:rPr lang="en-US" altLang="ja-JP" i="1">
                                            <a:latin typeface="Cambria Math" panose="02040503050406030204" pitchFamily="18" charset="0"/>
                                          </a:rPr>
                                          <m:t>𝑦</m:t>
                                        </m:r>
                                      </m:sub>
                                    </m:sSub>
                                  </m:e>
                                </m:func>
                                <m:func>
                                  <m:funcPr>
                                    <m:ctrlPr>
                                      <a:rPr lang="ja-JP" altLang="ja-JP" i="1">
                                        <a:latin typeface="Cambria Math" panose="02040503050406030204" pitchFamily="18" charset="0"/>
                                      </a:rPr>
                                    </m:ctrlPr>
                                  </m:funcPr>
                                  <m:fName>
                                    <m:r>
                                      <m:rPr>
                                        <m:sty m:val="p"/>
                                      </m:rPr>
                                      <a:rPr lang="en-US" altLang="ja-JP">
                                        <a:latin typeface="Cambria Math" panose="02040503050406030204" pitchFamily="18" charset="0"/>
                                      </a:rPr>
                                      <m:t>cos</m:t>
                                    </m:r>
                                  </m:fName>
                                  <m:e>
                                    <m:sSub>
                                      <m:sSubPr>
                                        <m:ctrlPr>
                                          <a:rPr lang="ja-JP" altLang="ja-JP" i="1">
                                            <a:latin typeface="Cambria Math" panose="02040503050406030204" pitchFamily="18" charset="0"/>
                                          </a:rPr>
                                        </m:ctrlPr>
                                      </m:sSubPr>
                                      <m:e>
                                        <m:r>
                                          <a:rPr lang="en-US" altLang="ja-JP" i="1">
                                            <a:latin typeface="Cambria Math" panose="02040503050406030204" pitchFamily="18" charset="0"/>
                                          </a:rPr>
                                          <m:t>𝜃</m:t>
                                        </m:r>
                                      </m:e>
                                      <m:sub>
                                        <m:r>
                                          <a:rPr lang="en-US" altLang="ja-JP" i="1">
                                            <a:latin typeface="Cambria Math" panose="02040503050406030204" pitchFamily="18" charset="0"/>
                                          </a:rPr>
                                          <m:t>𝑧</m:t>
                                        </m:r>
                                      </m:sub>
                                    </m:sSub>
                                  </m:e>
                                </m:func>
                              </m:e>
                              <m:e>
                                <m:m>
                                  <m:mPr>
                                    <m:mcs>
                                      <m:mc>
                                        <m:mcPr>
                                          <m:count m:val="2"/>
                                          <m:mcJc m:val="center"/>
                                        </m:mcPr>
                                      </m:mc>
                                    </m:mcs>
                                    <m:ctrlPr>
                                      <a:rPr lang="ja-JP" altLang="ja-JP" i="1">
                                        <a:latin typeface="Cambria Math" panose="02040503050406030204" pitchFamily="18" charset="0"/>
                                      </a:rPr>
                                    </m:ctrlPr>
                                  </m:mPr>
                                  <m:mr>
                                    <m:e>
                                      <m:r>
                                        <a:rPr lang="en-US" altLang="ja-JP" i="1">
                                          <a:latin typeface="Cambria Math" panose="02040503050406030204" pitchFamily="18" charset="0"/>
                                        </a:rPr>
                                        <m:t>               −</m:t>
                                      </m:r>
                                      <m:func>
                                        <m:funcPr>
                                          <m:ctrlPr>
                                            <a:rPr lang="ja-JP" altLang="ja-JP" i="1">
                                              <a:latin typeface="Cambria Math" panose="02040503050406030204" pitchFamily="18" charset="0"/>
                                            </a:rPr>
                                          </m:ctrlPr>
                                        </m:funcPr>
                                        <m:fName>
                                          <m:r>
                                            <m:rPr>
                                              <m:sty m:val="p"/>
                                            </m:rPr>
                                            <a:rPr lang="en-US" altLang="ja-JP">
                                              <a:latin typeface="Cambria Math" panose="02040503050406030204" pitchFamily="18" charset="0"/>
                                            </a:rPr>
                                            <m:t>cos</m:t>
                                          </m:r>
                                        </m:fName>
                                        <m:e>
                                          <m:sSub>
                                            <m:sSubPr>
                                              <m:ctrlPr>
                                                <a:rPr lang="ja-JP" altLang="ja-JP" i="1">
                                                  <a:latin typeface="Cambria Math" panose="02040503050406030204" pitchFamily="18" charset="0"/>
                                                </a:rPr>
                                              </m:ctrlPr>
                                            </m:sSubPr>
                                            <m:e>
                                              <m:r>
                                                <a:rPr lang="en-US" altLang="ja-JP" i="1">
                                                  <a:latin typeface="Cambria Math" panose="02040503050406030204" pitchFamily="18" charset="0"/>
                                                </a:rPr>
                                                <m:t>𝜃</m:t>
                                              </m:r>
                                            </m:e>
                                            <m:sub>
                                              <m:r>
                                                <a:rPr lang="en-US" altLang="ja-JP" i="1">
                                                  <a:latin typeface="Cambria Math" panose="02040503050406030204" pitchFamily="18" charset="0"/>
                                                </a:rPr>
                                                <m:t>𝑦</m:t>
                                              </m:r>
                                            </m:sub>
                                          </m:sSub>
                                        </m:e>
                                      </m:func>
                                      <m:func>
                                        <m:funcPr>
                                          <m:ctrlPr>
                                            <a:rPr lang="ja-JP" altLang="ja-JP" i="1">
                                              <a:latin typeface="Cambria Math" panose="02040503050406030204" pitchFamily="18" charset="0"/>
                                            </a:rPr>
                                          </m:ctrlPr>
                                        </m:funcPr>
                                        <m:fName>
                                          <m:r>
                                            <m:rPr>
                                              <m:sty m:val="p"/>
                                            </m:rPr>
                                            <a:rPr lang="en-US" altLang="ja-JP">
                                              <a:latin typeface="Cambria Math" panose="02040503050406030204" pitchFamily="18" charset="0"/>
                                            </a:rPr>
                                            <m:t>sin</m:t>
                                          </m:r>
                                        </m:fName>
                                        <m:e>
                                          <m:sSub>
                                            <m:sSubPr>
                                              <m:ctrlPr>
                                                <a:rPr lang="ja-JP" altLang="ja-JP" i="1">
                                                  <a:latin typeface="Cambria Math" panose="02040503050406030204" pitchFamily="18" charset="0"/>
                                                </a:rPr>
                                              </m:ctrlPr>
                                            </m:sSubPr>
                                            <m:e>
                                              <m:r>
                                                <a:rPr lang="en-US" altLang="ja-JP" i="1">
                                                  <a:latin typeface="Cambria Math" panose="02040503050406030204" pitchFamily="18" charset="0"/>
                                                </a:rPr>
                                                <m:t>𝜃</m:t>
                                              </m:r>
                                            </m:e>
                                            <m:sub>
                                              <m:r>
                                                <a:rPr lang="en-US" altLang="ja-JP" i="1">
                                                  <a:latin typeface="Cambria Math" panose="02040503050406030204" pitchFamily="18" charset="0"/>
                                                </a:rPr>
                                                <m:t>𝑧</m:t>
                                              </m:r>
                                            </m:sub>
                                          </m:sSub>
                                        </m:e>
                                      </m:func>
                                    </m:e>
                                    <m:e>
                                      <m:func>
                                        <m:funcPr>
                                          <m:ctrlPr>
                                            <a:rPr lang="ja-JP" altLang="ja-JP" i="1">
                                              <a:latin typeface="Cambria Math" panose="02040503050406030204" pitchFamily="18" charset="0"/>
                                            </a:rPr>
                                          </m:ctrlPr>
                                        </m:funcPr>
                                        <m:fName>
                                          <m:r>
                                            <a:rPr lang="en-US" altLang="ja-JP">
                                              <a:latin typeface="Cambria Math" panose="02040503050406030204" pitchFamily="18" charset="0"/>
                                            </a:rPr>
                                            <m:t>                               </m:t>
                                          </m:r>
                                          <m:r>
                                            <m:rPr>
                                              <m:sty m:val="p"/>
                                            </m:rPr>
                                            <a:rPr lang="en-US" altLang="ja-JP">
                                              <a:latin typeface="Cambria Math" panose="02040503050406030204" pitchFamily="18" charset="0"/>
                                            </a:rPr>
                                            <m:t>sin</m:t>
                                          </m:r>
                                        </m:fName>
                                        <m:e>
                                          <m:sSub>
                                            <m:sSubPr>
                                              <m:ctrlPr>
                                                <a:rPr lang="ja-JP" altLang="ja-JP" i="1">
                                                  <a:latin typeface="Cambria Math" panose="02040503050406030204" pitchFamily="18" charset="0"/>
                                                </a:rPr>
                                              </m:ctrlPr>
                                            </m:sSubPr>
                                            <m:e>
                                              <m:r>
                                                <a:rPr lang="en-US" altLang="ja-JP" i="1">
                                                  <a:latin typeface="Cambria Math" panose="02040503050406030204" pitchFamily="18" charset="0"/>
                                                </a:rPr>
                                                <m:t>𝜃</m:t>
                                              </m:r>
                                            </m:e>
                                            <m:sub>
                                              <m:r>
                                                <a:rPr lang="en-US" altLang="ja-JP" i="1">
                                                  <a:latin typeface="Cambria Math" panose="02040503050406030204" pitchFamily="18" charset="0"/>
                                                </a:rPr>
                                                <m:t>𝑦</m:t>
                                              </m:r>
                                            </m:sub>
                                          </m:sSub>
                                        </m:e>
                                      </m:func>
                                    </m:e>
                                  </m:mr>
                                </m:m>
                              </m:e>
                            </m:mr>
                            <m:mr>
                              <m:e>
                                <m:m>
                                  <m:mPr>
                                    <m:mcs>
                                      <m:mc>
                                        <m:mcPr>
                                          <m:count m:val="1"/>
                                          <m:mcJc m:val="center"/>
                                        </m:mcPr>
                                      </m:mc>
                                    </m:mcs>
                                    <m:ctrlPr>
                                      <a:rPr lang="ja-JP" altLang="ja-JP" i="1">
                                        <a:latin typeface="Cambria Math" panose="02040503050406030204" pitchFamily="18" charset="0"/>
                                      </a:rPr>
                                    </m:ctrlPr>
                                  </m:mPr>
                                  <m:mr>
                                    <m:e>
                                      <m:func>
                                        <m:funcPr>
                                          <m:ctrlPr>
                                            <a:rPr lang="ja-JP" altLang="ja-JP" i="1">
                                              <a:latin typeface="Cambria Math" panose="02040503050406030204" pitchFamily="18" charset="0"/>
                                            </a:rPr>
                                          </m:ctrlPr>
                                        </m:funcPr>
                                        <m:fName>
                                          <m:r>
                                            <m:rPr>
                                              <m:sty m:val="p"/>
                                            </m:rPr>
                                            <a:rPr lang="en-US" altLang="ja-JP">
                                              <a:latin typeface="Cambria Math" panose="02040503050406030204" pitchFamily="18" charset="0"/>
                                            </a:rPr>
                                            <m:t>sin</m:t>
                                          </m:r>
                                        </m:fName>
                                        <m:e>
                                          <m:sSub>
                                            <m:sSubPr>
                                              <m:ctrlPr>
                                                <a:rPr lang="ja-JP" altLang="ja-JP" i="1">
                                                  <a:latin typeface="Cambria Math" panose="02040503050406030204" pitchFamily="18" charset="0"/>
                                                </a:rPr>
                                              </m:ctrlPr>
                                            </m:sSubPr>
                                            <m:e>
                                              <m:r>
                                                <a:rPr lang="en-US" altLang="ja-JP" i="1">
                                                  <a:latin typeface="Cambria Math" panose="02040503050406030204" pitchFamily="18" charset="0"/>
                                                </a:rPr>
                                                <m:t>𝜃</m:t>
                                              </m:r>
                                            </m:e>
                                            <m:sub>
                                              <m:r>
                                                <a:rPr lang="en-US" altLang="ja-JP" i="1">
                                                  <a:latin typeface="Cambria Math" panose="02040503050406030204" pitchFamily="18" charset="0"/>
                                                </a:rPr>
                                                <m:t>𝑥</m:t>
                                              </m:r>
                                            </m:sub>
                                          </m:sSub>
                                        </m:e>
                                      </m:func>
                                      <m:func>
                                        <m:funcPr>
                                          <m:ctrlPr>
                                            <a:rPr lang="ja-JP" altLang="ja-JP" i="1">
                                              <a:latin typeface="Cambria Math" panose="02040503050406030204" pitchFamily="18" charset="0"/>
                                            </a:rPr>
                                          </m:ctrlPr>
                                        </m:funcPr>
                                        <m:fName>
                                          <m:r>
                                            <m:rPr>
                                              <m:sty m:val="p"/>
                                            </m:rPr>
                                            <a:rPr lang="en-US" altLang="ja-JP">
                                              <a:latin typeface="Cambria Math" panose="02040503050406030204" pitchFamily="18" charset="0"/>
                                            </a:rPr>
                                            <m:t>sin</m:t>
                                          </m:r>
                                        </m:fName>
                                        <m:e>
                                          <m:sSub>
                                            <m:sSubPr>
                                              <m:ctrlPr>
                                                <a:rPr lang="ja-JP" altLang="ja-JP" i="1">
                                                  <a:latin typeface="Cambria Math" panose="02040503050406030204" pitchFamily="18" charset="0"/>
                                                </a:rPr>
                                              </m:ctrlPr>
                                            </m:sSubPr>
                                            <m:e>
                                              <m:r>
                                                <a:rPr lang="en-US" altLang="ja-JP" i="1">
                                                  <a:latin typeface="Cambria Math" panose="02040503050406030204" pitchFamily="18" charset="0"/>
                                                </a:rPr>
                                                <m:t>𝜃</m:t>
                                              </m:r>
                                            </m:e>
                                            <m:sub>
                                              <m:r>
                                                <a:rPr lang="en-US" altLang="ja-JP" i="1">
                                                  <a:latin typeface="Cambria Math" panose="02040503050406030204" pitchFamily="18" charset="0"/>
                                                </a:rPr>
                                                <m:t>𝑦</m:t>
                                              </m:r>
                                            </m:sub>
                                          </m:sSub>
                                        </m:e>
                                      </m:func>
                                      <m:func>
                                        <m:funcPr>
                                          <m:ctrlPr>
                                            <a:rPr lang="ja-JP" altLang="ja-JP" i="1">
                                              <a:latin typeface="Cambria Math" panose="02040503050406030204" pitchFamily="18" charset="0"/>
                                            </a:rPr>
                                          </m:ctrlPr>
                                        </m:funcPr>
                                        <m:fName>
                                          <m:r>
                                            <m:rPr>
                                              <m:sty m:val="p"/>
                                            </m:rPr>
                                            <a:rPr lang="en-US" altLang="ja-JP">
                                              <a:latin typeface="Cambria Math" panose="02040503050406030204" pitchFamily="18" charset="0"/>
                                            </a:rPr>
                                            <m:t>cos</m:t>
                                          </m:r>
                                        </m:fName>
                                        <m:e>
                                          <m:sSub>
                                            <m:sSubPr>
                                              <m:ctrlPr>
                                                <a:rPr lang="ja-JP" altLang="ja-JP" i="1">
                                                  <a:latin typeface="Cambria Math" panose="02040503050406030204" pitchFamily="18" charset="0"/>
                                                </a:rPr>
                                              </m:ctrlPr>
                                            </m:sSubPr>
                                            <m:e>
                                              <m:r>
                                                <a:rPr lang="en-US" altLang="ja-JP" i="1">
                                                  <a:latin typeface="Cambria Math" panose="02040503050406030204" pitchFamily="18" charset="0"/>
                                                </a:rPr>
                                                <m:t>𝜃</m:t>
                                              </m:r>
                                            </m:e>
                                            <m:sub>
                                              <m:r>
                                                <a:rPr lang="en-US" altLang="ja-JP" i="1">
                                                  <a:latin typeface="Cambria Math" panose="02040503050406030204" pitchFamily="18" charset="0"/>
                                                </a:rPr>
                                                <m:t>𝑧</m:t>
                                              </m:r>
                                            </m:sub>
                                          </m:sSub>
                                        </m:e>
                                      </m:func>
                                      <m:r>
                                        <a:rPr lang="en-US" altLang="ja-JP" i="1">
                                          <a:latin typeface="Cambria Math" panose="02040503050406030204" pitchFamily="18" charset="0"/>
                                        </a:rPr>
                                        <m:t>+</m:t>
                                      </m:r>
                                      <m:func>
                                        <m:funcPr>
                                          <m:ctrlPr>
                                            <a:rPr lang="ja-JP" altLang="ja-JP" i="1">
                                              <a:latin typeface="Cambria Math" panose="02040503050406030204" pitchFamily="18" charset="0"/>
                                            </a:rPr>
                                          </m:ctrlPr>
                                        </m:funcPr>
                                        <m:fName>
                                          <m:r>
                                            <m:rPr>
                                              <m:sty m:val="p"/>
                                            </m:rPr>
                                            <a:rPr lang="en-US" altLang="ja-JP">
                                              <a:latin typeface="Cambria Math" panose="02040503050406030204" pitchFamily="18" charset="0"/>
                                            </a:rPr>
                                            <m:t>cos</m:t>
                                          </m:r>
                                        </m:fName>
                                        <m:e>
                                          <m:sSub>
                                            <m:sSubPr>
                                              <m:ctrlPr>
                                                <a:rPr lang="ja-JP" altLang="ja-JP" i="1">
                                                  <a:latin typeface="Cambria Math" panose="02040503050406030204" pitchFamily="18" charset="0"/>
                                                </a:rPr>
                                              </m:ctrlPr>
                                            </m:sSubPr>
                                            <m:e>
                                              <m:r>
                                                <a:rPr lang="en-US" altLang="ja-JP" i="1">
                                                  <a:latin typeface="Cambria Math" panose="02040503050406030204" pitchFamily="18" charset="0"/>
                                                </a:rPr>
                                                <m:t>𝜃</m:t>
                                              </m:r>
                                            </m:e>
                                            <m:sub>
                                              <m:r>
                                                <a:rPr lang="en-US" altLang="ja-JP" i="1">
                                                  <a:latin typeface="Cambria Math" panose="02040503050406030204" pitchFamily="18" charset="0"/>
                                                </a:rPr>
                                                <m:t>𝑥</m:t>
                                              </m:r>
                                            </m:sub>
                                          </m:sSub>
                                        </m:e>
                                      </m:func>
                                      <m:func>
                                        <m:funcPr>
                                          <m:ctrlPr>
                                            <a:rPr lang="ja-JP" altLang="ja-JP" i="1">
                                              <a:latin typeface="Cambria Math" panose="02040503050406030204" pitchFamily="18" charset="0"/>
                                            </a:rPr>
                                          </m:ctrlPr>
                                        </m:funcPr>
                                        <m:fName>
                                          <m:r>
                                            <m:rPr>
                                              <m:sty m:val="p"/>
                                            </m:rPr>
                                            <a:rPr lang="en-US" altLang="ja-JP">
                                              <a:latin typeface="Cambria Math" panose="02040503050406030204" pitchFamily="18" charset="0"/>
                                            </a:rPr>
                                            <m:t>sin</m:t>
                                          </m:r>
                                        </m:fName>
                                        <m:e>
                                          <m:sSub>
                                            <m:sSubPr>
                                              <m:ctrlPr>
                                                <a:rPr lang="ja-JP" altLang="ja-JP" i="1">
                                                  <a:latin typeface="Cambria Math" panose="02040503050406030204" pitchFamily="18" charset="0"/>
                                                </a:rPr>
                                              </m:ctrlPr>
                                            </m:sSubPr>
                                            <m:e>
                                              <m:r>
                                                <a:rPr lang="en-US" altLang="ja-JP" i="1">
                                                  <a:latin typeface="Cambria Math" panose="02040503050406030204" pitchFamily="18" charset="0"/>
                                                </a:rPr>
                                                <m:t>𝜃</m:t>
                                              </m:r>
                                            </m:e>
                                            <m:sub>
                                              <m:r>
                                                <a:rPr lang="en-US" altLang="ja-JP" i="1">
                                                  <a:latin typeface="Cambria Math" panose="02040503050406030204" pitchFamily="18" charset="0"/>
                                                </a:rPr>
                                                <m:t>𝑧</m:t>
                                              </m:r>
                                            </m:sub>
                                          </m:sSub>
                                        </m:e>
                                      </m:func>
                                    </m:e>
                                  </m:mr>
                                  <m:mr>
                                    <m:e>
                                      <m:r>
                                        <a:rPr lang="en-US" altLang="ja-JP" i="1">
                                          <a:latin typeface="Cambria Math" panose="02040503050406030204" pitchFamily="18" charset="0"/>
                                        </a:rPr>
                                        <m:t>−</m:t>
                                      </m:r>
                                      <m:func>
                                        <m:funcPr>
                                          <m:ctrlPr>
                                            <a:rPr lang="ja-JP" altLang="ja-JP" i="1">
                                              <a:latin typeface="Cambria Math" panose="02040503050406030204" pitchFamily="18" charset="0"/>
                                            </a:rPr>
                                          </m:ctrlPr>
                                        </m:funcPr>
                                        <m:fName>
                                          <m:r>
                                            <m:rPr>
                                              <m:sty m:val="p"/>
                                            </m:rPr>
                                            <a:rPr lang="en-US" altLang="ja-JP">
                                              <a:latin typeface="Cambria Math" panose="02040503050406030204" pitchFamily="18" charset="0"/>
                                            </a:rPr>
                                            <m:t>cos</m:t>
                                          </m:r>
                                        </m:fName>
                                        <m:e>
                                          <m:sSub>
                                            <m:sSubPr>
                                              <m:ctrlPr>
                                                <a:rPr lang="ja-JP" altLang="ja-JP" i="1">
                                                  <a:latin typeface="Cambria Math" panose="02040503050406030204" pitchFamily="18" charset="0"/>
                                                </a:rPr>
                                              </m:ctrlPr>
                                            </m:sSubPr>
                                            <m:e>
                                              <m:r>
                                                <a:rPr lang="en-US" altLang="ja-JP" i="1">
                                                  <a:latin typeface="Cambria Math" panose="02040503050406030204" pitchFamily="18" charset="0"/>
                                                </a:rPr>
                                                <m:t>𝜃</m:t>
                                              </m:r>
                                            </m:e>
                                            <m:sub>
                                              <m:r>
                                                <a:rPr lang="en-US" altLang="ja-JP" i="1">
                                                  <a:latin typeface="Cambria Math" panose="02040503050406030204" pitchFamily="18" charset="0"/>
                                                </a:rPr>
                                                <m:t>𝑥</m:t>
                                              </m:r>
                                            </m:sub>
                                          </m:sSub>
                                        </m:e>
                                      </m:func>
                                      <m:func>
                                        <m:funcPr>
                                          <m:ctrlPr>
                                            <a:rPr lang="ja-JP" altLang="ja-JP" i="1">
                                              <a:latin typeface="Cambria Math" panose="02040503050406030204" pitchFamily="18" charset="0"/>
                                            </a:rPr>
                                          </m:ctrlPr>
                                        </m:funcPr>
                                        <m:fName>
                                          <m:r>
                                            <m:rPr>
                                              <m:sty m:val="p"/>
                                            </m:rPr>
                                            <a:rPr lang="en-US" altLang="ja-JP">
                                              <a:latin typeface="Cambria Math" panose="02040503050406030204" pitchFamily="18" charset="0"/>
                                            </a:rPr>
                                            <m:t>sin</m:t>
                                          </m:r>
                                        </m:fName>
                                        <m:e>
                                          <m:sSub>
                                            <m:sSubPr>
                                              <m:ctrlPr>
                                                <a:rPr lang="ja-JP" altLang="ja-JP" i="1">
                                                  <a:latin typeface="Cambria Math" panose="02040503050406030204" pitchFamily="18" charset="0"/>
                                                </a:rPr>
                                              </m:ctrlPr>
                                            </m:sSubPr>
                                            <m:e>
                                              <m:r>
                                                <a:rPr lang="en-US" altLang="ja-JP" i="1">
                                                  <a:latin typeface="Cambria Math" panose="02040503050406030204" pitchFamily="18" charset="0"/>
                                                </a:rPr>
                                                <m:t>𝜃</m:t>
                                              </m:r>
                                            </m:e>
                                            <m:sub>
                                              <m:r>
                                                <a:rPr lang="en-US" altLang="ja-JP" i="1">
                                                  <a:latin typeface="Cambria Math" panose="02040503050406030204" pitchFamily="18" charset="0"/>
                                                </a:rPr>
                                                <m:t>𝑦</m:t>
                                              </m:r>
                                            </m:sub>
                                          </m:sSub>
                                        </m:e>
                                      </m:func>
                                      <m:func>
                                        <m:funcPr>
                                          <m:ctrlPr>
                                            <a:rPr lang="ja-JP" altLang="ja-JP" i="1">
                                              <a:latin typeface="Cambria Math" panose="02040503050406030204" pitchFamily="18" charset="0"/>
                                            </a:rPr>
                                          </m:ctrlPr>
                                        </m:funcPr>
                                        <m:fName>
                                          <m:r>
                                            <m:rPr>
                                              <m:sty m:val="p"/>
                                            </m:rPr>
                                            <a:rPr lang="en-US" altLang="ja-JP">
                                              <a:latin typeface="Cambria Math" panose="02040503050406030204" pitchFamily="18" charset="0"/>
                                            </a:rPr>
                                            <m:t>cos</m:t>
                                          </m:r>
                                        </m:fName>
                                        <m:e>
                                          <m:sSub>
                                            <m:sSubPr>
                                              <m:ctrlPr>
                                                <a:rPr lang="ja-JP" altLang="ja-JP" i="1">
                                                  <a:latin typeface="Cambria Math" panose="02040503050406030204" pitchFamily="18" charset="0"/>
                                                </a:rPr>
                                              </m:ctrlPr>
                                            </m:sSubPr>
                                            <m:e>
                                              <m:r>
                                                <a:rPr lang="en-US" altLang="ja-JP" i="1">
                                                  <a:latin typeface="Cambria Math" panose="02040503050406030204" pitchFamily="18" charset="0"/>
                                                </a:rPr>
                                                <m:t>𝜃</m:t>
                                              </m:r>
                                            </m:e>
                                            <m:sub>
                                              <m:r>
                                                <a:rPr lang="en-US" altLang="ja-JP" i="1">
                                                  <a:latin typeface="Cambria Math" panose="02040503050406030204" pitchFamily="18" charset="0"/>
                                                </a:rPr>
                                                <m:t>𝑧</m:t>
                                              </m:r>
                                            </m:sub>
                                          </m:sSub>
                                        </m:e>
                                      </m:func>
                                      <m:r>
                                        <a:rPr lang="en-US" altLang="ja-JP" i="1">
                                          <a:latin typeface="Cambria Math" panose="02040503050406030204" pitchFamily="18" charset="0"/>
                                        </a:rPr>
                                        <m:t>+</m:t>
                                      </m:r>
                                      <m:func>
                                        <m:funcPr>
                                          <m:ctrlPr>
                                            <a:rPr lang="ja-JP" altLang="ja-JP" i="1">
                                              <a:latin typeface="Cambria Math" panose="02040503050406030204" pitchFamily="18" charset="0"/>
                                            </a:rPr>
                                          </m:ctrlPr>
                                        </m:funcPr>
                                        <m:fName>
                                          <m:r>
                                            <m:rPr>
                                              <m:sty m:val="p"/>
                                            </m:rPr>
                                            <a:rPr lang="en-US" altLang="ja-JP">
                                              <a:latin typeface="Cambria Math" panose="02040503050406030204" pitchFamily="18" charset="0"/>
                                            </a:rPr>
                                            <m:t>sin</m:t>
                                          </m:r>
                                        </m:fName>
                                        <m:e>
                                          <m:sSub>
                                            <m:sSubPr>
                                              <m:ctrlPr>
                                                <a:rPr lang="ja-JP" altLang="ja-JP" i="1">
                                                  <a:latin typeface="Cambria Math" panose="02040503050406030204" pitchFamily="18" charset="0"/>
                                                </a:rPr>
                                              </m:ctrlPr>
                                            </m:sSubPr>
                                            <m:e>
                                              <m:r>
                                                <a:rPr lang="en-US" altLang="ja-JP" i="1">
                                                  <a:latin typeface="Cambria Math" panose="02040503050406030204" pitchFamily="18" charset="0"/>
                                                </a:rPr>
                                                <m:t>𝜃</m:t>
                                              </m:r>
                                            </m:e>
                                            <m:sub>
                                              <m:r>
                                                <a:rPr lang="en-US" altLang="ja-JP" i="1">
                                                  <a:latin typeface="Cambria Math" panose="02040503050406030204" pitchFamily="18" charset="0"/>
                                                </a:rPr>
                                                <m:t>𝑥</m:t>
                                              </m:r>
                                            </m:sub>
                                          </m:sSub>
                                        </m:e>
                                      </m:func>
                                      <m:func>
                                        <m:funcPr>
                                          <m:ctrlPr>
                                            <a:rPr lang="ja-JP" altLang="ja-JP" i="1">
                                              <a:latin typeface="Cambria Math" panose="02040503050406030204" pitchFamily="18" charset="0"/>
                                            </a:rPr>
                                          </m:ctrlPr>
                                        </m:funcPr>
                                        <m:fName>
                                          <m:r>
                                            <m:rPr>
                                              <m:sty m:val="p"/>
                                            </m:rPr>
                                            <a:rPr lang="en-US" altLang="ja-JP">
                                              <a:latin typeface="Cambria Math" panose="02040503050406030204" pitchFamily="18" charset="0"/>
                                            </a:rPr>
                                            <m:t>sin</m:t>
                                          </m:r>
                                        </m:fName>
                                        <m:e>
                                          <m:sSub>
                                            <m:sSubPr>
                                              <m:ctrlPr>
                                                <a:rPr lang="ja-JP" altLang="ja-JP" i="1">
                                                  <a:latin typeface="Cambria Math" panose="02040503050406030204" pitchFamily="18" charset="0"/>
                                                </a:rPr>
                                              </m:ctrlPr>
                                            </m:sSubPr>
                                            <m:e>
                                              <m:r>
                                                <a:rPr lang="en-US" altLang="ja-JP" i="1">
                                                  <a:latin typeface="Cambria Math" panose="02040503050406030204" pitchFamily="18" charset="0"/>
                                                </a:rPr>
                                                <m:t>𝜃</m:t>
                                              </m:r>
                                            </m:e>
                                            <m:sub>
                                              <m:r>
                                                <a:rPr lang="en-US" altLang="ja-JP" i="1">
                                                  <a:latin typeface="Cambria Math" panose="02040503050406030204" pitchFamily="18" charset="0"/>
                                                </a:rPr>
                                                <m:t>𝑧</m:t>
                                              </m:r>
                                            </m:sub>
                                          </m:sSub>
                                        </m:e>
                                      </m:func>
                                    </m:e>
                                  </m:mr>
                                </m:m>
                              </m:e>
                              <m:e>
                                <m:m>
                                  <m:mPr>
                                    <m:mcs>
                                      <m:mc>
                                        <m:mcPr>
                                          <m:count m:val="2"/>
                                          <m:mcJc m:val="center"/>
                                        </m:mcPr>
                                      </m:mc>
                                    </m:mcs>
                                    <m:ctrlPr>
                                      <a:rPr lang="ja-JP" altLang="ja-JP" i="1">
                                        <a:latin typeface="Cambria Math" panose="02040503050406030204" pitchFamily="18" charset="0"/>
                                      </a:rPr>
                                    </m:ctrlPr>
                                  </m:mPr>
                                  <m:mr>
                                    <m:e>
                                      <m:r>
                                        <a:rPr lang="en-US" altLang="ja-JP" i="1">
                                          <a:latin typeface="Cambria Math" panose="02040503050406030204" pitchFamily="18" charset="0"/>
                                        </a:rPr>
                                        <m:t>−</m:t>
                                      </m:r>
                                      <m:func>
                                        <m:funcPr>
                                          <m:ctrlPr>
                                            <a:rPr lang="ja-JP" altLang="ja-JP" i="1">
                                              <a:latin typeface="Cambria Math" panose="02040503050406030204" pitchFamily="18" charset="0"/>
                                            </a:rPr>
                                          </m:ctrlPr>
                                        </m:funcPr>
                                        <m:fName>
                                          <m:r>
                                            <m:rPr>
                                              <m:sty m:val="p"/>
                                            </m:rPr>
                                            <a:rPr lang="en-US" altLang="ja-JP">
                                              <a:latin typeface="Cambria Math" panose="02040503050406030204" pitchFamily="18" charset="0"/>
                                            </a:rPr>
                                            <m:t>sin</m:t>
                                          </m:r>
                                        </m:fName>
                                        <m:e>
                                          <m:sSub>
                                            <m:sSubPr>
                                              <m:ctrlPr>
                                                <a:rPr lang="ja-JP" altLang="ja-JP" i="1">
                                                  <a:latin typeface="Cambria Math" panose="02040503050406030204" pitchFamily="18" charset="0"/>
                                                </a:rPr>
                                              </m:ctrlPr>
                                            </m:sSubPr>
                                            <m:e>
                                              <m:r>
                                                <a:rPr lang="en-US" altLang="ja-JP" i="1">
                                                  <a:latin typeface="Cambria Math" panose="02040503050406030204" pitchFamily="18" charset="0"/>
                                                </a:rPr>
                                                <m:t>𝜃</m:t>
                                              </m:r>
                                            </m:e>
                                            <m:sub>
                                              <m:r>
                                                <a:rPr lang="en-US" altLang="ja-JP" i="1">
                                                  <a:latin typeface="Cambria Math" panose="02040503050406030204" pitchFamily="18" charset="0"/>
                                                </a:rPr>
                                                <m:t>𝑥</m:t>
                                              </m:r>
                                            </m:sub>
                                          </m:sSub>
                                        </m:e>
                                      </m:func>
                                      <m:func>
                                        <m:funcPr>
                                          <m:ctrlPr>
                                            <a:rPr lang="ja-JP" altLang="ja-JP" i="1">
                                              <a:latin typeface="Cambria Math" panose="02040503050406030204" pitchFamily="18" charset="0"/>
                                            </a:rPr>
                                          </m:ctrlPr>
                                        </m:funcPr>
                                        <m:fName>
                                          <m:r>
                                            <m:rPr>
                                              <m:sty m:val="p"/>
                                            </m:rPr>
                                            <a:rPr lang="en-US" altLang="ja-JP">
                                              <a:latin typeface="Cambria Math" panose="02040503050406030204" pitchFamily="18" charset="0"/>
                                            </a:rPr>
                                            <m:t>sin</m:t>
                                          </m:r>
                                        </m:fName>
                                        <m:e>
                                          <m:sSub>
                                            <m:sSubPr>
                                              <m:ctrlPr>
                                                <a:rPr lang="ja-JP" altLang="ja-JP" i="1">
                                                  <a:latin typeface="Cambria Math" panose="02040503050406030204" pitchFamily="18" charset="0"/>
                                                </a:rPr>
                                              </m:ctrlPr>
                                            </m:sSubPr>
                                            <m:e>
                                              <m:r>
                                                <a:rPr lang="en-US" altLang="ja-JP" i="1">
                                                  <a:latin typeface="Cambria Math" panose="02040503050406030204" pitchFamily="18" charset="0"/>
                                                </a:rPr>
                                                <m:t>𝜃</m:t>
                                              </m:r>
                                            </m:e>
                                            <m:sub>
                                              <m:r>
                                                <a:rPr lang="en-US" altLang="ja-JP" i="1">
                                                  <a:latin typeface="Cambria Math" panose="02040503050406030204" pitchFamily="18" charset="0"/>
                                                </a:rPr>
                                                <m:t>𝑦</m:t>
                                              </m:r>
                                            </m:sub>
                                          </m:sSub>
                                        </m:e>
                                      </m:func>
                                      <m:func>
                                        <m:funcPr>
                                          <m:ctrlPr>
                                            <a:rPr lang="ja-JP" altLang="ja-JP" i="1">
                                              <a:latin typeface="Cambria Math" panose="02040503050406030204" pitchFamily="18" charset="0"/>
                                            </a:rPr>
                                          </m:ctrlPr>
                                        </m:funcPr>
                                        <m:fName>
                                          <m:r>
                                            <m:rPr>
                                              <m:sty m:val="p"/>
                                            </m:rPr>
                                            <a:rPr lang="en-US" altLang="ja-JP">
                                              <a:latin typeface="Cambria Math" panose="02040503050406030204" pitchFamily="18" charset="0"/>
                                            </a:rPr>
                                            <m:t>sin</m:t>
                                          </m:r>
                                        </m:fName>
                                        <m:e>
                                          <m:sSub>
                                            <m:sSubPr>
                                              <m:ctrlPr>
                                                <a:rPr lang="ja-JP" altLang="ja-JP" i="1">
                                                  <a:latin typeface="Cambria Math" panose="02040503050406030204" pitchFamily="18" charset="0"/>
                                                </a:rPr>
                                              </m:ctrlPr>
                                            </m:sSubPr>
                                            <m:e>
                                              <m:r>
                                                <a:rPr lang="en-US" altLang="ja-JP" i="1">
                                                  <a:latin typeface="Cambria Math" panose="02040503050406030204" pitchFamily="18" charset="0"/>
                                                </a:rPr>
                                                <m:t>𝜃</m:t>
                                              </m:r>
                                            </m:e>
                                            <m:sub>
                                              <m:r>
                                                <a:rPr lang="en-US" altLang="ja-JP" i="1">
                                                  <a:latin typeface="Cambria Math" panose="02040503050406030204" pitchFamily="18" charset="0"/>
                                                </a:rPr>
                                                <m:t>𝑧</m:t>
                                              </m:r>
                                            </m:sub>
                                          </m:sSub>
                                        </m:e>
                                      </m:func>
                                      <m:r>
                                        <a:rPr lang="en-US" altLang="ja-JP" i="1">
                                          <a:latin typeface="Cambria Math" panose="02040503050406030204" pitchFamily="18" charset="0"/>
                                        </a:rPr>
                                        <m:t>+</m:t>
                                      </m:r>
                                      <m:func>
                                        <m:funcPr>
                                          <m:ctrlPr>
                                            <a:rPr lang="ja-JP" altLang="ja-JP" i="1">
                                              <a:latin typeface="Cambria Math" panose="02040503050406030204" pitchFamily="18" charset="0"/>
                                            </a:rPr>
                                          </m:ctrlPr>
                                        </m:funcPr>
                                        <m:fName>
                                          <m:r>
                                            <m:rPr>
                                              <m:sty m:val="p"/>
                                            </m:rPr>
                                            <a:rPr lang="en-US" altLang="ja-JP">
                                              <a:latin typeface="Cambria Math" panose="02040503050406030204" pitchFamily="18" charset="0"/>
                                            </a:rPr>
                                            <m:t>cos</m:t>
                                          </m:r>
                                        </m:fName>
                                        <m:e>
                                          <m:sSub>
                                            <m:sSubPr>
                                              <m:ctrlPr>
                                                <a:rPr lang="ja-JP" altLang="ja-JP" i="1">
                                                  <a:latin typeface="Cambria Math" panose="02040503050406030204" pitchFamily="18" charset="0"/>
                                                </a:rPr>
                                              </m:ctrlPr>
                                            </m:sSubPr>
                                            <m:e>
                                              <m:r>
                                                <a:rPr lang="en-US" altLang="ja-JP" i="1">
                                                  <a:latin typeface="Cambria Math" panose="02040503050406030204" pitchFamily="18" charset="0"/>
                                                </a:rPr>
                                                <m:t>𝜃</m:t>
                                              </m:r>
                                            </m:e>
                                            <m:sub>
                                              <m:r>
                                                <a:rPr lang="en-US" altLang="ja-JP" i="1">
                                                  <a:latin typeface="Cambria Math" panose="02040503050406030204" pitchFamily="18" charset="0"/>
                                                </a:rPr>
                                                <m:t>𝑥</m:t>
                                              </m:r>
                                            </m:sub>
                                          </m:sSub>
                                        </m:e>
                                      </m:func>
                                      <m:func>
                                        <m:funcPr>
                                          <m:ctrlPr>
                                            <a:rPr lang="ja-JP" altLang="ja-JP" i="1">
                                              <a:latin typeface="Cambria Math" panose="02040503050406030204" pitchFamily="18" charset="0"/>
                                            </a:rPr>
                                          </m:ctrlPr>
                                        </m:funcPr>
                                        <m:fName>
                                          <m:r>
                                            <m:rPr>
                                              <m:sty m:val="p"/>
                                            </m:rPr>
                                            <a:rPr lang="en-US" altLang="ja-JP">
                                              <a:latin typeface="Cambria Math" panose="02040503050406030204" pitchFamily="18" charset="0"/>
                                            </a:rPr>
                                            <m:t>cos</m:t>
                                          </m:r>
                                        </m:fName>
                                        <m:e>
                                          <m:sSub>
                                            <m:sSubPr>
                                              <m:ctrlPr>
                                                <a:rPr lang="ja-JP" altLang="ja-JP" i="1">
                                                  <a:latin typeface="Cambria Math" panose="02040503050406030204" pitchFamily="18" charset="0"/>
                                                </a:rPr>
                                              </m:ctrlPr>
                                            </m:sSubPr>
                                            <m:e>
                                              <m:r>
                                                <a:rPr lang="en-US" altLang="ja-JP" i="1">
                                                  <a:latin typeface="Cambria Math" panose="02040503050406030204" pitchFamily="18" charset="0"/>
                                                </a:rPr>
                                                <m:t>𝜃</m:t>
                                              </m:r>
                                            </m:e>
                                            <m:sub>
                                              <m:r>
                                                <a:rPr lang="en-US" altLang="ja-JP" i="1">
                                                  <a:latin typeface="Cambria Math" panose="02040503050406030204" pitchFamily="18" charset="0"/>
                                                </a:rPr>
                                                <m:t>𝑧</m:t>
                                              </m:r>
                                            </m:sub>
                                          </m:sSub>
                                        </m:e>
                                      </m:func>
                                    </m:e>
                                    <m:e>
                                      <m:r>
                                        <a:rPr lang="en-US" altLang="ja-JP" i="1">
                                          <a:latin typeface="Cambria Math" panose="02040503050406030204" pitchFamily="18" charset="0"/>
                                        </a:rPr>
                                        <m:t>−</m:t>
                                      </m:r>
                                      <m:func>
                                        <m:funcPr>
                                          <m:ctrlPr>
                                            <a:rPr lang="ja-JP" altLang="ja-JP" i="1">
                                              <a:latin typeface="Cambria Math" panose="02040503050406030204" pitchFamily="18" charset="0"/>
                                            </a:rPr>
                                          </m:ctrlPr>
                                        </m:funcPr>
                                        <m:fName>
                                          <m:r>
                                            <m:rPr>
                                              <m:sty m:val="p"/>
                                            </m:rPr>
                                            <a:rPr lang="en-US" altLang="ja-JP">
                                              <a:latin typeface="Cambria Math" panose="02040503050406030204" pitchFamily="18" charset="0"/>
                                            </a:rPr>
                                            <m:t>sin</m:t>
                                          </m:r>
                                        </m:fName>
                                        <m:e>
                                          <m:sSub>
                                            <m:sSubPr>
                                              <m:ctrlPr>
                                                <a:rPr lang="ja-JP" altLang="ja-JP" i="1">
                                                  <a:latin typeface="Cambria Math" panose="02040503050406030204" pitchFamily="18" charset="0"/>
                                                </a:rPr>
                                              </m:ctrlPr>
                                            </m:sSubPr>
                                            <m:e>
                                              <m:r>
                                                <a:rPr lang="en-US" altLang="ja-JP" i="1">
                                                  <a:latin typeface="Cambria Math" panose="02040503050406030204" pitchFamily="18" charset="0"/>
                                                </a:rPr>
                                                <m:t>𝜃</m:t>
                                              </m:r>
                                            </m:e>
                                            <m:sub>
                                              <m:r>
                                                <a:rPr lang="en-US" altLang="ja-JP" i="1">
                                                  <a:latin typeface="Cambria Math" panose="02040503050406030204" pitchFamily="18" charset="0"/>
                                                </a:rPr>
                                                <m:t>𝑥</m:t>
                                              </m:r>
                                            </m:sub>
                                          </m:sSub>
                                        </m:e>
                                      </m:func>
                                      <m:func>
                                        <m:funcPr>
                                          <m:ctrlPr>
                                            <a:rPr lang="ja-JP" altLang="ja-JP" i="1">
                                              <a:latin typeface="Cambria Math" panose="02040503050406030204" pitchFamily="18" charset="0"/>
                                            </a:rPr>
                                          </m:ctrlPr>
                                        </m:funcPr>
                                        <m:fName>
                                          <m:r>
                                            <m:rPr>
                                              <m:sty m:val="p"/>
                                            </m:rPr>
                                            <a:rPr lang="en-US" altLang="ja-JP">
                                              <a:latin typeface="Cambria Math" panose="02040503050406030204" pitchFamily="18" charset="0"/>
                                            </a:rPr>
                                            <m:t>cos</m:t>
                                          </m:r>
                                        </m:fName>
                                        <m:e>
                                          <m:sSub>
                                            <m:sSubPr>
                                              <m:ctrlPr>
                                                <a:rPr lang="ja-JP" altLang="ja-JP" i="1">
                                                  <a:latin typeface="Cambria Math" panose="02040503050406030204" pitchFamily="18" charset="0"/>
                                                </a:rPr>
                                              </m:ctrlPr>
                                            </m:sSubPr>
                                            <m:e>
                                              <m:r>
                                                <a:rPr lang="en-US" altLang="ja-JP" i="1">
                                                  <a:latin typeface="Cambria Math" panose="02040503050406030204" pitchFamily="18" charset="0"/>
                                                </a:rPr>
                                                <m:t>𝜃</m:t>
                                              </m:r>
                                            </m:e>
                                            <m:sub>
                                              <m:r>
                                                <a:rPr lang="en-US" altLang="ja-JP" i="1">
                                                  <a:latin typeface="Cambria Math" panose="02040503050406030204" pitchFamily="18" charset="0"/>
                                                </a:rPr>
                                                <m:t>𝑦</m:t>
                                              </m:r>
                                            </m:sub>
                                          </m:sSub>
                                        </m:e>
                                      </m:func>
                                    </m:e>
                                  </m:mr>
                                  <m:mr>
                                    <m:e>
                                      <m:func>
                                        <m:funcPr>
                                          <m:ctrlPr>
                                            <a:rPr lang="ja-JP" altLang="ja-JP" i="1">
                                              <a:latin typeface="Cambria Math" panose="02040503050406030204" pitchFamily="18" charset="0"/>
                                            </a:rPr>
                                          </m:ctrlPr>
                                        </m:funcPr>
                                        <m:fName>
                                          <m:r>
                                            <m:rPr>
                                              <m:sty m:val="p"/>
                                            </m:rPr>
                                            <a:rPr lang="en-US" altLang="ja-JP">
                                              <a:latin typeface="Cambria Math" panose="02040503050406030204" pitchFamily="18" charset="0"/>
                                            </a:rPr>
                                            <m:t>cos</m:t>
                                          </m:r>
                                        </m:fName>
                                        <m:e>
                                          <m:sSub>
                                            <m:sSubPr>
                                              <m:ctrlPr>
                                                <a:rPr lang="ja-JP" altLang="ja-JP" i="1">
                                                  <a:latin typeface="Cambria Math" panose="02040503050406030204" pitchFamily="18" charset="0"/>
                                                </a:rPr>
                                              </m:ctrlPr>
                                            </m:sSubPr>
                                            <m:e>
                                              <m:r>
                                                <a:rPr lang="en-US" altLang="ja-JP" i="1">
                                                  <a:latin typeface="Cambria Math" panose="02040503050406030204" pitchFamily="18" charset="0"/>
                                                </a:rPr>
                                                <m:t>𝜃</m:t>
                                              </m:r>
                                            </m:e>
                                            <m:sub>
                                              <m:r>
                                                <a:rPr lang="en-US" altLang="ja-JP" i="1">
                                                  <a:latin typeface="Cambria Math" panose="02040503050406030204" pitchFamily="18" charset="0"/>
                                                </a:rPr>
                                                <m:t>𝑥</m:t>
                                              </m:r>
                                            </m:sub>
                                          </m:sSub>
                                        </m:e>
                                      </m:func>
                                      <m:func>
                                        <m:funcPr>
                                          <m:ctrlPr>
                                            <a:rPr lang="ja-JP" altLang="ja-JP" i="1">
                                              <a:latin typeface="Cambria Math" panose="02040503050406030204" pitchFamily="18" charset="0"/>
                                            </a:rPr>
                                          </m:ctrlPr>
                                        </m:funcPr>
                                        <m:fName>
                                          <m:r>
                                            <m:rPr>
                                              <m:sty m:val="p"/>
                                            </m:rPr>
                                            <a:rPr lang="en-US" altLang="ja-JP">
                                              <a:latin typeface="Cambria Math" panose="02040503050406030204" pitchFamily="18" charset="0"/>
                                            </a:rPr>
                                            <m:t>sin</m:t>
                                          </m:r>
                                        </m:fName>
                                        <m:e>
                                          <m:sSub>
                                            <m:sSubPr>
                                              <m:ctrlPr>
                                                <a:rPr lang="ja-JP" altLang="ja-JP" i="1">
                                                  <a:latin typeface="Cambria Math" panose="02040503050406030204" pitchFamily="18" charset="0"/>
                                                </a:rPr>
                                              </m:ctrlPr>
                                            </m:sSubPr>
                                            <m:e>
                                              <m:r>
                                                <a:rPr lang="en-US" altLang="ja-JP" i="1">
                                                  <a:latin typeface="Cambria Math" panose="02040503050406030204" pitchFamily="18" charset="0"/>
                                                </a:rPr>
                                                <m:t>𝜃</m:t>
                                              </m:r>
                                            </m:e>
                                            <m:sub>
                                              <m:r>
                                                <a:rPr lang="en-US" altLang="ja-JP" i="1">
                                                  <a:latin typeface="Cambria Math" panose="02040503050406030204" pitchFamily="18" charset="0"/>
                                                </a:rPr>
                                                <m:t>𝑦</m:t>
                                              </m:r>
                                            </m:sub>
                                          </m:sSub>
                                        </m:e>
                                      </m:func>
                                      <m:func>
                                        <m:funcPr>
                                          <m:ctrlPr>
                                            <a:rPr lang="ja-JP" altLang="ja-JP" i="1">
                                              <a:latin typeface="Cambria Math" panose="02040503050406030204" pitchFamily="18" charset="0"/>
                                            </a:rPr>
                                          </m:ctrlPr>
                                        </m:funcPr>
                                        <m:fName>
                                          <m:r>
                                            <m:rPr>
                                              <m:sty m:val="p"/>
                                            </m:rPr>
                                            <a:rPr lang="en-US" altLang="ja-JP">
                                              <a:latin typeface="Cambria Math" panose="02040503050406030204" pitchFamily="18" charset="0"/>
                                            </a:rPr>
                                            <m:t>sin</m:t>
                                          </m:r>
                                        </m:fName>
                                        <m:e>
                                          <m:sSub>
                                            <m:sSubPr>
                                              <m:ctrlPr>
                                                <a:rPr lang="ja-JP" altLang="ja-JP" i="1">
                                                  <a:latin typeface="Cambria Math" panose="02040503050406030204" pitchFamily="18" charset="0"/>
                                                </a:rPr>
                                              </m:ctrlPr>
                                            </m:sSubPr>
                                            <m:e>
                                              <m:r>
                                                <a:rPr lang="en-US" altLang="ja-JP" i="1">
                                                  <a:latin typeface="Cambria Math" panose="02040503050406030204" pitchFamily="18" charset="0"/>
                                                </a:rPr>
                                                <m:t>𝜃</m:t>
                                              </m:r>
                                            </m:e>
                                            <m:sub>
                                              <m:r>
                                                <a:rPr lang="en-US" altLang="ja-JP" i="1">
                                                  <a:latin typeface="Cambria Math" panose="02040503050406030204" pitchFamily="18" charset="0"/>
                                                </a:rPr>
                                                <m:t>𝑧</m:t>
                                              </m:r>
                                            </m:sub>
                                          </m:sSub>
                                        </m:e>
                                      </m:func>
                                      <m:r>
                                        <a:rPr lang="en-US" altLang="ja-JP" i="1">
                                          <a:latin typeface="Cambria Math" panose="02040503050406030204" pitchFamily="18" charset="0"/>
                                        </a:rPr>
                                        <m:t>+</m:t>
                                      </m:r>
                                      <m:func>
                                        <m:funcPr>
                                          <m:ctrlPr>
                                            <a:rPr lang="ja-JP" altLang="ja-JP" i="1">
                                              <a:latin typeface="Cambria Math" panose="02040503050406030204" pitchFamily="18" charset="0"/>
                                            </a:rPr>
                                          </m:ctrlPr>
                                        </m:funcPr>
                                        <m:fName>
                                          <m:r>
                                            <m:rPr>
                                              <m:sty m:val="p"/>
                                            </m:rPr>
                                            <a:rPr lang="en-US" altLang="ja-JP">
                                              <a:latin typeface="Cambria Math" panose="02040503050406030204" pitchFamily="18" charset="0"/>
                                            </a:rPr>
                                            <m:t>sin</m:t>
                                          </m:r>
                                        </m:fName>
                                        <m:e>
                                          <m:sSub>
                                            <m:sSubPr>
                                              <m:ctrlPr>
                                                <a:rPr lang="ja-JP" altLang="ja-JP" i="1">
                                                  <a:latin typeface="Cambria Math" panose="02040503050406030204" pitchFamily="18" charset="0"/>
                                                </a:rPr>
                                              </m:ctrlPr>
                                            </m:sSubPr>
                                            <m:e>
                                              <m:r>
                                                <a:rPr lang="en-US" altLang="ja-JP" i="1">
                                                  <a:latin typeface="Cambria Math" panose="02040503050406030204" pitchFamily="18" charset="0"/>
                                                </a:rPr>
                                                <m:t>𝜃</m:t>
                                              </m:r>
                                            </m:e>
                                            <m:sub>
                                              <m:r>
                                                <a:rPr lang="en-US" altLang="ja-JP" i="1">
                                                  <a:latin typeface="Cambria Math" panose="02040503050406030204" pitchFamily="18" charset="0"/>
                                                </a:rPr>
                                                <m:t>𝑥</m:t>
                                              </m:r>
                                            </m:sub>
                                          </m:sSub>
                                        </m:e>
                                      </m:func>
                                      <m:func>
                                        <m:funcPr>
                                          <m:ctrlPr>
                                            <a:rPr lang="ja-JP" altLang="ja-JP" i="1">
                                              <a:latin typeface="Cambria Math" panose="02040503050406030204" pitchFamily="18" charset="0"/>
                                            </a:rPr>
                                          </m:ctrlPr>
                                        </m:funcPr>
                                        <m:fName>
                                          <m:r>
                                            <m:rPr>
                                              <m:sty m:val="p"/>
                                            </m:rPr>
                                            <a:rPr lang="en-US" altLang="ja-JP">
                                              <a:latin typeface="Cambria Math" panose="02040503050406030204" pitchFamily="18" charset="0"/>
                                            </a:rPr>
                                            <m:t>cos</m:t>
                                          </m:r>
                                        </m:fName>
                                        <m:e>
                                          <m:sSub>
                                            <m:sSubPr>
                                              <m:ctrlPr>
                                                <a:rPr lang="ja-JP" altLang="ja-JP" i="1">
                                                  <a:latin typeface="Cambria Math" panose="02040503050406030204" pitchFamily="18" charset="0"/>
                                                </a:rPr>
                                              </m:ctrlPr>
                                            </m:sSubPr>
                                            <m:e>
                                              <m:r>
                                                <a:rPr lang="en-US" altLang="ja-JP" i="1">
                                                  <a:latin typeface="Cambria Math" panose="02040503050406030204" pitchFamily="18" charset="0"/>
                                                </a:rPr>
                                                <m:t>𝜃</m:t>
                                              </m:r>
                                            </m:e>
                                            <m:sub>
                                              <m:r>
                                                <a:rPr lang="en-US" altLang="ja-JP" i="1">
                                                  <a:latin typeface="Cambria Math" panose="02040503050406030204" pitchFamily="18" charset="0"/>
                                                </a:rPr>
                                                <m:t>𝑧</m:t>
                                              </m:r>
                                            </m:sub>
                                          </m:sSub>
                                        </m:e>
                                      </m:func>
                                    </m:e>
                                    <m:e>
                                      <m:func>
                                        <m:funcPr>
                                          <m:ctrlPr>
                                            <a:rPr lang="ja-JP" altLang="ja-JP" i="1">
                                              <a:latin typeface="Cambria Math" panose="02040503050406030204" pitchFamily="18" charset="0"/>
                                            </a:rPr>
                                          </m:ctrlPr>
                                        </m:funcPr>
                                        <m:fName>
                                          <m:r>
                                            <m:rPr>
                                              <m:sty m:val="p"/>
                                            </m:rPr>
                                            <a:rPr lang="en-US" altLang="ja-JP">
                                              <a:latin typeface="Cambria Math" panose="02040503050406030204" pitchFamily="18" charset="0"/>
                                            </a:rPr>
                                            <m:t>cos</m:t>
                                          </m:r>
                                        </m:fName>
                                        <m:e>
                                          <m:sSub>
                                            <m:sSubPr>
                                              <m:ctrlPr>
                                                <a:rPr lang="ja-JP" altLang="ja-JP" i="1">
                                                  <a:latin typeface="Cambria Math" panose="02040503050406030204" pitchFamily="18" charset="0"/>
                                                </a:rPr>
                                              </m:ctrlPr>
                                            </m:sSubPr>
                                            <m:e>
                                              <m:r>
                                                <a:rPr lang="en-US" altLang="ja-JP" i="1">
                                                  <a:latin typeface="Cambria Math" panose="02040503050406030204" pitchFamily="18" charset="0"/>
                                                </a:rPr>
                                                <m:t>𝜃</m:t>
                                              </m:r>
                                            </m:e>
                                            <m:sub>
                                              <m:r>
                                                <a:rPr lang="en-US" altLang="ja-JP" i="1">
                                                  <a:latin typeface="Cambria Math" panose="02040503050406030204" pitchFamily="18" charset="0"/>
                                                </a:rPr>
                                                <m:t>𝑥</m:t>
                                              </m:r>
                                            </m:sub>
                                          </m:sSub>
                                        </m:e>
                                      </m:func>
                                      <m:func>
                                        <m:funcPr>
                                          <m:ctrlPr>
                                            <a:rPr lang="ja-JP" altLang="ja-JP" i="1">
                                              <a:latin typeface="Cambria Math" panose="02040503050406030204" pitchFamily="18" charset="0"/>
                                            </a:rPr>
                                          </m:ctrlPr>
                                        </m:funcPr>
                                        <m:fName>
                                          <m:r>
                                            <m:rPr>
                                              <m:sty m:val="p"/>
                                            </m:rPr>
                                            <a:rPr lang="en-US" altLang="ja-JP">
                                              <a:latin typeface="Cambria Math" panose="02040503050406030204" pitchFamily="18" charset="0"/>
                                            </a:rPr>
                                            <m:t>cos</m:t>
                                          </m:r>
                                        </m:fName>
                                        <m:e>
                                          <m:sSub>
                                            <m:sSubPr>
                                              <m:ctrlPr>
                                                <a:rPr lang="ja-JP" altLang="ja-JP" i="1">
                                                  <a:latin typeface="Cambria Math" panose="02040503050406030204" pitchFamily="18" charset="0"/>
                                                </a:rPr>
                                              </m:ctrlPr>
                                            </m:sSubPr>
                                            <m:e>
                                              <m:r>
                                                <a:rPr lang="en-US" altLang="ja-JP" i="1">
                                                  <a:latin typeface="Cambria Math" panose="02040503050406030204" pitchFamily="18" charset="0"/>
                                                </a:rPr>
                                                <m:t>𝜃</m:t>
                                              </m:r>
                                            </m:e>
                                            <m:sub>
                                              <m:r>
                                                <a:rPr lang="en-US" altLang="ja-JP" i="1">
                                                  <a:latin typeface="Cambria Math" panose="02040503050406030204" pitchFamily="18" charset="0"/>
                                                </a:rPr>
                                                <m:t>𝑦</m:t>
                                              </m:r>
                                            </m:sub>
                                          </m:sSub>
                                        </m:e>
                                      </m:func>
                                    </m:e>
                                  </m:mr>
                                </m:m>
                              </m:e>
                            </m:mr>
                          </m:m>
                        </m:e>
                      </m:d>
                    </m:oMath>
                  </m:oMathPara>
                </a14:m>
                <a:endParaRPr lang="ja-JP" altLang="ja-JP"/>
              </a:p>
              <a:p>
                <a:pPr marL="0" indent="0">
                  <a:buNone/>
                </a:pPr>
                <a:endParaRPr kumimoji="1" lang="ja-JP" altLang="en-US"/>
              </a:p>
            </p:txBody>
          </p:sp>
        </mc:Choice>
        <mc:Fallback xmlns="">
          <p:sp>
            <p:nvSpPr>
              <p:cNvPr id="3" name="コンテンツ プレースホルダー 2">
                <a:extLst>
                  <a:ext uri="{FF2B5EF4-FFF2-40B4-BE49-F238E27FC236}">
                    <a16:creationId xmlns:a16="http://schemas.microsoft.com/office/drawing/2014/main" id="{4225E114-C302-4444-BA6A-EBD3F98A5EFB}"/>
                  </a:ext>
                </a:extLst>
              </p:cNvPr>
              <p:cNvSpPr>
                <a:spLocks noGrp="1" noRot="1" noChangeAspect="1" noMove="1" noResize="1" noEditPoints="1" noAdjustHandles="1" noChangeArrowheads="1" noChangeShapeType="1" noTextEdit="1"/>
              </p:cNvSpPr>
              <p:nvPr>
                <p:ph idx="1"/>
              </p:nvPr>
            </p:nvSpPr>
            <p:spPr>
              <a:blipFill>
                <a:blip r:embed="rId3"/>
                <a:stretch>
                  <a:fillRect l="-1086" t="-3779"/>
                </a:stretch>
              </a:blipFill>
            </p:spPr>
            <p:txBody>
              <a:bodyPr/>
              <a:lstStyle/>
              <a:p>
                <a:r>
                  <a:rPr lang="ja-JP" altLang="en-US">
                    <a:noFill/>
                  </a:rPr>
                  <a:t> </a:t>
                </a:r>
              </a:p>
            </p:txBody>
          </p:sp>
        </mc:Fallback>
      </mc:AlternateContent>
      <p:sp>
        <p:nvSpPr>
          <p:cNvPr id="6" name="テキスト ボックス 5">
            <a:extLst>
              <a:ext uri="{FF2B5EF4-FFF2-40B4-BE49-F238E27FC236}">
                <a16:creationId xmlns:a16="http://schemas.microsoft.com/office/drawing/2014/main" id="{74CD0D02-4E72-8F4A-ABE8-1ABF091A432A}"/>
              </a:ext>
            </a:extLst>
          </p:cNvPr>
          <p:cNvSpPr txBox="1"/>
          <p:nvPr/>
        </p:nvSpPr>
        <p:spPr>
          <a:xfrm>
            <a:off x="0" y="6534834"/>
            <a:ext cx="838200" cy="369332"/>
          </a:xfrm>
          <a:prstGeom prst="rect">
            <a:avLst/>
          </a:prstGeom>
          <a:noFill/>
        </p:spPr>
        <p:txBody>
          <a:bodyPr wrap="square" rtlCol="0">
            <a:spAutoFit/>
          </a:bodyPr>
          <a:lstStyle/>
          <a:p>
            <a:r>
              <a:rPr kumimoji="1" lang="en-US" altLang="ja-JP" dirty="0"/>
              <a:t>10/19</a:t>
            </a:r>
            <a:endParaRPr kumimoji="1" lang="ja-JP" altLang="en-US"/>
          </a:p>
        </p:txBody>
      </p:sp>
    </p:spTree>
    <p:extLst>
      <p:ext uri="{BB962C8B-B14F-4D97-AF65-F5344CB8AC3E}">
        <p14:creationId xmlns:p14="http://schemas.microsoft.com/office/powerpoint/2010/main" val="339057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35608145-1695-9A43-B797-31EF92579247}"/>
              </a:ext>
            </a:extLst>
          </p:cNvPr>
          <p:cNvSpPr txBox="1"/>
          <p:nvPr/>
        </p:nvSpPr>
        <p:spPr>
          <a:xfrm>
            <a:off x="3615146" y="6350168"/>
            <a:ext cx="1384663" cy="369332"/>
          </a:xfrm>
          <a:prstGeom prst="rect">
            <a:avLst/>
          </a:prstGeom>
          <a:noFill/>
        </p:spPr>
        <p:txBody>
          <a:bodyPr wrap="square" rtlCol="0">
            <a:spAutoFit/>
          </a:bodyPr>
          <a:lstStyle/>
          <a:p>
            <a:r>
              <a:rPr kumimoji="1" lang="en-US" altLang="ja-JP" dirty="0"/>
              <a:t>iPad</a:t>
            </a:r>
            <a:endParaRPr kumimoji="1" lang="ja-JP" altLang="en-US"/>
          </a:p>
        </p:txBody>
      </p:sp>
      <p:sp>
        <p:nvSpPr>
          <p:cNvPr id="10" name="テキスト ボックス 9">
            <a:extLst>
              <a:ext uri="{FF2B5EF4-FFF2-40B4-BE49-F238E27FC236}">
                <a16:creationId xmlns:a16="http://schemas.microsoft.com/office/drawing/2014/main" id="{3BCCC2F6-7281-D545-923B-5AAE04F98ACB}"/>
              </a:ext>
            </a:extLst>
          </p:cNvPr>
          <p:cNvSpPr txBox="1"/>
          <p:nvPr/>
        </p:nvSpPr>
        <p:spPr>
          <a:xfrm>
            <a:off x="7624354" y="6350168"/>
            <a:ext cx="1384663" cy="369332"/>
          </a:xfrm>
          <a:prstGeom prst="rect">
            <a:avLst/>
          </a:prstGeom>
          <a:noFill/>
        </p:spPr>
        <p:txBody>
          <a:bodyPr wrap="square" rtlCol="0">
            <a:spAutoFit/>
          </a:bodyPr>
          <a:lstStyle/>
          <a:p>
            <a:r>
              <a:rPr kumimoji="1" lang="en-US" altLang="ja-JP" dirty="0"/>
              <a:t>Blender</a:t>
            </a:r>
            <a:endParaRPr kumimoji="1" lang="ja-JP" altLang="en-US"/>
          </a:p>
        </p:txBody>
      </p:sp>
      <p:sp>
        <p:nvSpPr>
          <p:cNvPr id="12" name="タイトル 1">
            <a:extLst>
              <a:ext uri="{FF2B5EF4-FFF2-40B4-BE49-F238E27FC236}">
                <a16:creationId xmlns:a16="http://schemas.microsoft.com/office/drawing/2014/main" id="{154C6F2B-71F1-5242-A7F9-E02F1D407DB5}"/>
              </a:ext>
            </a:extLst>
          </p:cNvPr>
          <p:cNvSpPr>
            <a:spLocks noGrp="1"/>
          </p:cNvSpPr>
          <p:nvPr>
            <p:ph type="title"/>
          </p:nvPr>
        </p:nvSpPr>
        <p:spPr>
          <a:xfrm>
            <a:off x="838200" y="365125"/>
            <a:ext cx="10515600" cy="1325563"/>
          </a:xfrm>
        </p:spPr>
        <p:txBody>
          <a:bodyPr/>
          <a:lstStyle/>
          <a:p>
            <a:r>
              <a:rPr kumimoji="1" lang="ja-JP" altLang="en-US">
                <a:solidFill>
                  <a:schemeClr val="accent1"/>
                </a:solidFill>
                <a:latin typeface="Yu Gothic Medium" panose="020B0400000000000000" pitchFamily="34" charset="-128"/>
                <a:ea typeface="Yu Gothic Medium" panose="020B0400000000000000" pitchFamily="34" charset="-128"/>
              </a:rPr>
              <a:t>デモ</a:t>
            </a:r>
          </a:p>
        </p:txBody>
      </p:sp>
      <p:pic>
        <p:nvPicPr>
          <p:cNvPr id="15" name="demo_osoi" descr="demo_osoi">
            <a:hlinkClick r:id="" action="ppaction://media"/>
            <a:extLst>
              <a:ext uri="{FF2B5EF4-FFF2-40B4-BE49-F238E27FC236}">
                <a16:creationId xmlns:a16="http://schemas.microsoft.com/office/drawing/2014/main" id="{07B79EE8-79D1-1848-B357-13CF8A94A4CC}"/>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601767" y="1294270"/>
            <a:ext cx="8988466" cy="5055898"/>
          </a:xfrm>
        </p:spPr>
      </p:pic>
      <p:sp>
        <p:nvSpPr>
          <p:cNvPr id="7" name="テキスト ボックス 6">
            <a:extLst>
              <a:ext uri="{FF2B5EF4-FFF2-40B4-BE49-F238E27FC236}">
                <a16:creationId xmlns:a16="http://schemas.microsoft.com/office/drawing/2014/main" id="{21A37EE1-D8D5-7E41-A15F-D49A7086B033}"/>
              </a:ext>
            </a:extLst>
          </p:cNvPr>
          <p:cNvSpPr txBox="1"/>
          <p:nvPr/>
        </p:nvSpPr>
        <p:spPr>
          <a:xfrm>
            <a:off x="0" y="6534834"/>
            <a:ext cx="838200" cy="369332"/>
          </a:xfrm>
          <a:prstGeom prst="rect">
            <a:avLst/>
          </a:prstGeom>
          <a:noFill/>
        </p:spPr>
        <p:txBody>
          <a:bodyPr wrap="square" rtlCol="0">
            <a:spAutoFit/>
          </a:bodyPr>
          <a:lstStyle/>
          <a:p>
            <a:r>
              <a:rPr kumimoji="1" lang="en-US" altLang="ja-JP" dirty="0"/>
              <a:t>11/19</a:t>
            </a:r>
            <a:endParaRPr kumimoji="1" lang="ja-JP" altLang="en-US"/>
          </a:p>
        </p:txBody>
      </p:sp>
    </p:spTree>
    <p:extLst>
      <p:ext uri="{BB962C8B-B14F-4D97-AF65-F5344CB8AC3E}">
        <p14:creationId xmlns:p14="http://schemas.microsoft.com/office/powerpoint/2010/main" val="20283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33"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8A6A97-1196-4C47-AFA6-F44CA5860010}"/>
              </a:ext>
            </a:extLst>
          </p:cNvPr>
          <p:cNvSpPr>
            <a:spLocks noGrp="1"/>
          </p:cNvSpPr>
          <p:nvPr>
            <p:ph type="title"/>
          </p:nvPr>
        </p:nvSpPr>
        <p:spPr/>
        <p:txBody>
          <a:bodyPr/>
          <a:lstStyle/>
          <a:p>
            <a:r>
              <a:rPr lang="ja-JP" altLang="en-US">
                <a:solidFill>
                  <a:schemeClr val="accent1"/>
                </a:solidFill>
                <a:latin typeface="Yu Gothic Medium" panose="020B0400000000000000" pitchFamily="34" charset="-128"/>
                <a:ea typeface="Yu Gothic Medium" panose="020B0400000000000000" pitchFamily="34" charset="-128"/>
              </a:rPr>
              <a:t>キャプチャできない関節</a:t>
            </a:r>
            <a:endParaRPr kumimoji="1" lang="ja-JP" altLang="en-US">
              <a:solidFill>
                <a:schemeClr val="accent1"/>
              </a:solidFill>
              <a:latin typeface="Yu Gothic Medium" panose="020B0400000000000000" pitchFamily="34" charset="-128"/>
              <a:ea typeface="Yu Gothic Medium" panose="020B0400000000000000" pitchFamily="34" charset="-128"/>
            </a:endParaRPr>
          </a:p>
        </p:txBody>
      </p:sp>
      <p:pic>
        <p:nvPicPr>
          <p:cNvPr id="5" name="コンテンツ プレースホルダー 4" descr="人, 屋内, 猫, 持つ が含まれている画像&#10;&#10;自動的に生成された説明">
            <a:extLst>
              <a:ext uri="{FF2B5EF4-FFF2-40B4-BE49-F238E27FC236}">
                <a16:creationId xmlns:a16="http://schemas.microsoft.com/office/drawing/2014/main" id="{9024475E-1CCF-BB4E-83E8-5DB268A1E9B0}"/>
              </a:ext>
            </a:extLst>
          </p:cNvPr>
          <p:cNvPicPr>
            <a:picLocks noGrp="1" noChangeAspect="1"/>
          </p:cNvPicPr>
          <p:nvPr>
            <p:ph idx="1"/>
          </p:nvPr>
        </p:nvPicPr>
        <p:blipFill>
          <a:blip r:embed="rId3"/>
          <a:stretch>
            <a:fillRect/>
          </a:stretch>
        </p:blipFill>
        <p:spPr>
          <a:xfrm>
            <a:off x="838200" y="3108960"/>
            <a:ext cx="5234846" cy="2390140"/>
          </a:xfrm>
        </p:spPr>
      </p:pic>
      <p:pic>
        <p:nvPicPr>
          <p:cNvPr id="7" name="図 6" descr="人, 屋内, 戸棚, 女性 が含まれている画像&#10;&#10;自動的に生成された説明">
            <a:extLst>
              <a:ext uri="{FF2B5EF4-FFF2-40B4-BE49-F238E27FC236}">
                <a16:creationId xmlns:a16="http://schemas.microsoft.com/office/drawing/2014/main" id="{512916FF-2440-6249-BD24-6FF787A307B4}"/>
              </a:ext>
            </a:extLst>
          </p:cNvPr>
          <p:cNvPicPr>
            <a:picLocks noChangeAspect="1"/>
          </p:cNvPicPr>
          <p:nvPr/>
        </p:nvPicPr>
        <p:blipFill>
          <a:blip r:embed="rId4"/>
          <a:stretch>
            <a:fillRect/>
          </a:stretch>
        </p:blipFill>
        <p:spPr>
          <a:xfrm>
            <a:off x="6118956" y="3108960"/>
            <a:ext cx="5311422" cy="2390140"/>
          </a:xfrm>
          <a:prstGeom prst="rect">
            <a:avLst/>
          </a:prstGeom>
        </p:spPr>
      </p:pic>
      <p:sp>
        <p:nvSpPr>
          <p:cNvPr id="9" name="テキスト ボックス 8">
            <a:extLst>
              <a:ext uri="{FF2B5EF4-FFF2-40B4-BE49-F238E27FC236}">
                <a16:creationId xmlns:a16="http://schemas.microsoft.com/office/drawing/2014/main" id="{DAF3A4FF-4EEC-A049-8563-C9CF8DBDC309}"/>
              </a:ext>
            </a:extLst>
          </p:cNvPr>
          <p:cNvSpPr txBox="1"/>
          <p:nvPr/>
        </p:nvSpPr>
        <p:spPr>
          <a:xfrm>
            <a:off x="838200" y="1876604"/>
            <a:ext cx="7468711" cy="523220"/>
          </a:xfrm>
          <a:prstGeom prst="rect">
            <a:avLst/>
          </a:prstGeom>
          <a:noFill/>
        </p:spPr>
        <p:txBody>
          <a:bodyPr wrap="none" rtlCol="0">
            <a:spAutoFit/>
          </a:bodyPr>
          <a:lstStyle/>
          <a:p>
            <a:pPr marL="457200" indent="-457200">
              <a:buFont typeface="Arial" panose="020B0604020202020204" pitchFamily="34" charset="0"/>
              <a:buChar char="•"/>
            </a:pPr>
            <a:r>
              <a:rPr kumimoji="1" lang="ja-JP" altLang="en-US" sz="2800"/>
              <a:t>手や足の関節は実際の動きが反映されない</a:t>
            </a:r>
          </a:p>
        </p:txBody>
      </p:sp>
      <p:sp>
        <p:nvSpPr>
          <p:cNvPr id="8" name="テキスト ボックス 7">
            <a:extLst>
              <a:ext uri="{FF2B5EF4-FFF2-40B4-BE49-F238E27FC236}">
                <a16:creationId xmlns:a16="http://schemas.microsoft.com/office/drawing/2014/main" id="{ED00746E-DBA3-5E4B-AD4B-F83C8CF09099}"/>
              </a:ext>
            </a:extLst>
          </p:cNvPr>
          <p:cNvSpPr txBox="1"/>
          <p:nvPr/>
        </p:nvSpPr>
        <p:spPr>
          <a:xfrm>
            <a:off x="0" y="6534834"/>
            <a:ext cx="838200" cy="369332"/>
          </a:xfrm>
          <a:prstGeom prst="rect">
            <a:avLst/>
          </a:prstGeom>
          <a:noFill/>
        </p:spPr>
        <p:txBody>
          <a:bodyPr wrap="square" rtlCol="0">
            <a:spAutoFit/>
          </a:bodyPr>
          <a:lstStyle/>
          <a:p>
            <a:r>
              <a:rPr kumimoji="1" lang="en-US" altLang="ja-JP" dirty="0"/>
              <a:t>12/19</a:t>
            </a:r>
            <a:endParaRPr kumimoji="1" lang="ja-JP" altLang="en-US"/>
          </a:p>
        </p:txBody>
      </p:sp>
    </p:spTree>
    <p:extLst>
      <p:ext uri="{BB962C8B-B14F-4D97-AF65-F5344CB8AC3E}">
        <p14:creationId xmlns:p14="http://schemas.microsoft.com/office/powerpoint/2010/main" val="2208184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72A18B-21E2-8848-8AA2-3CC7C8638A3C}"/>
              </a:ext>
            </a:extLst>
          </p:cNvPr>
          <p:cNvSpPr>
            <a:spLocks noGrp="1"/>
          </p:cNvSpPr>
          <p:nvPr>
            <p:ph type="title"/>
          </p:nvPr>
        </p:nvSpPr>
        <p:spPr/>
        <p:txBody>
          <a:bodyPr/>
          <a:lstStyle/>
          <a:p>
            <a:r>
              <a:rPr lang="ja-JP" altLang="en-US">
                <a:solidFill>
                  <a:schemeClr val="accent1"/>
                </a:solidFill>
                <a:latin typeface="Yu Gothic Medium" panose="020B0400000000000000" pitchFamily="34" charset="-128"/>
                <a:ea typeface="Yu Gothic Medium" panose="020B0400000000000000" pitchFamily="34" charset="-128"/>
              </a:rPr>
              <a:t>苦手な姿勢</a:t>
            </a:r>
            <a:endParaRPr kumimoji="1" lang="ja-JP" altLang="en-US">
              <a:solidFill>
                <a:schemeClr val="accent1"/>
              </a:solidFill>
              <a:latin typeface="Yu Gothic Medium" panose="020B0400000000000000" pitchFamily="34" charset="-128"/>
              <a:ea typeface="Yu Gothic Medium" panose="020B0400000000000000" pitchFamily="34" charset="-128"/>
            </a:endParaRPr>
          </a:p>
        </p:txBody>
      </p:sp>
      <p:pic>
        <p:nvPicPr>
          <p:cNvPr id="12" name="yokoguru_osoi" descr="yokoguru_osoi">
            <a:hlinkClick r:id="" action="ppaction://media"/>
            <a:extLst>
              <a:ext uri="{FF2B5EF4-FFF2-40B4-BE49-F238E27FC236}">
                <a16:creationId xmlns:a16="http://schemas.microsoft.com/office/drawing/2014/main" id="{F5EB925A-2550-1B42-BD09-6AA95C17C1C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2809" y="1389995"/>
            <a:ext cx="9146381" cy="5144839"/>
          </a:xfrm>
          <a:prstGeom prst="rect">
            <a:avLst/>
          </a:prstGeom>
        </p:spPr>
      </p:pic>
      <p:sp>
        <p:nvSpPr>
          <p:cNvPr id="5" name="テキスト ボックス 4">
            <a:extLst>
              <a:ext uri="{FF2B5EF4-FFF2-40B4-BE49-F238E27FC236}">
                <a16:creationId xmlns:a16="http://schemas.microsoft.com/office/drawing/2014/main" id="{24BF8EB6-92B1-1049-AD60-10C597B01E50}"/>
              </a:ext>
            </a:extLst>
          </p:cNvPr>
          <p:cNvSpPr txBox="1"/>
          <p:nvPr/>
        </p:nvSpPr>
        <p:spPr>
          <a:xfrm>
            <a:off x="0" y="6534834"/>
            <a:ext cx="838200" cy="369332"/>
          </a:xfrm>
          <a:prstGeom prst="rect">
            <a:avLst/>
          </a:prstGeom>
          <a:noFill/>
        </p:spPr>
        <p:txBody>
          <a:bodyPr wrap="square" rtlCol="0">
            <a:spAutoFit/>
          </a:bodyPr>
          <a:lstStyle/>
          <a:p>
            <a:r>
              <a:rPr kumimoji="1" lang="en-US" altLang="ja-JP" dirty="0"/>
              <a:t>13/19</a:t>
            </a:r>
            <a:endParaRPr kumimoji="1" lang="ja-JP" altLang="en-US"/>
          </a:p>
        </p:txBody>
      </p:sp>
    </p:spTree>
    <p:extLst>
      <p:ext uri="{BB962C8B-B14F-4D97-AF65-F5344CB8AC3E}">
        <p14:creationId xmlns:p14="http://schemas.microsoft.com/office/powerpoint/2010/main" val="256712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66"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CBB3E2-C7D9-AF4A-999C-828C71D6E707}"/>
              </a:ext>
            </a:extLst>
          </p:cNvPr>
          <p:cNvSpPr>
            <a:spLocks noGrp="1"/>
          </p:cNvSpPr>
          <p:nvPr>
            <p:ph type="title"/>
          </p:nvPr>
        </p:nvSpPr>
        <p:spPr/>
        <p:txBody>
          <a:bodyPr/>
          <a:lstStyle/>
          <a:p>
            <a:r>
              <a:rPr lang="ja-JP" altLang="en-US">
                <a:solidFill>
                  <a:schemeClr val="accent1"/>
                </a:solidFill>
                <a:latin typeface="Yu Gothic Medium" panose="020B0400000000000000" pitchFamily="34" charset="-128"/>
                <a:ea typeface="Yu Gothic Medium" panose="020B0400000000000000" pitchFamily="34" charset="-128"/>
              </a:rPr>
              <a:t>苦手な姿勢</a:t>
            </a:r>
            <a:endParaRPr kumimoji="1" lang="ja-JP" altLang="en-US">
              <a:solidFill>
                <a:schemeClr val="accent1"/>
              </a:solidFill>
              <a:latin typeface="Yu Gothic Medium" panose="020B0400000000000000" pitchFamily="34" charset="-128"/>
              <a:ea typeface="Yu Gothic Medium" panose="020B0400000000000000" pitchFamily="34" charset="-128"/>
            </a:endParaRPr>
          </a:p>
        </p:txBody>
      </p:sp>
      <p:pic>
        <p:nvPicPr>
          <p:cNvPr id="6" name="zengokutu_osoi" descr="zengokutu_osoi">
            <a:hlinkClick r:id="" action="ppaction://media"/>
            <a:extLst>
              <a:ext uri="{FF2B5EF4-FFF2-40B4-BE49-F238E27FC236}">
                <a16:creationId xmlns:a16="http://schemas.microsoft.com/office/drawing/2014/main" id="{F7532C5F-F9EB-8A4C-BFED-9F17862E26B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09871" y="1375439"/>
            <a:ext cx="9172258" cy="5159395"/>
          </a:xfrm>
          <a:prstGeom prst="rect">
            <a:avLst/>
          </a:prstGeom>
        </p:spPr>
      </p:pic>
      <p:sp>
        <p:nvSpPr>
          <p:cNvPr id="7" name="テキスト ボックス 6">
            <a:extLst>
              <a:ext uri="{FF2B5EF4-FFF2-40B4-BE49-F238E27FC236}">
                <a16:creationId xmlns:a16="http://schemas.microsoft.com/office/drawing/2014/main" id="{BE3997C4-423B-4848-9125-56FD69D59CC9}"/>
              </a:ext>
            </a:extLst>
          </p:cNvPr>
          <p:cNvSpPr txBox="1"/>
          <p:nvPr/>
        </p:nvSpPr>
        <p:spPr>
          <a:xfrm>
            <a:off x="0" y="6534834"/>
            <a:ext cx="838200" cy="369332"/>
          </a:xfrm>
          <a:prstGeom prst="rect">
            <a:avLst/>
          </a:prstGeom>
          <a:noFill/>
        </p:spPr>
        <p:txBody>
          <a:bodyPr wrap="square" rtlCol="0">
            <a:spAutoFit/>
          </a:bodyPr>
          <a:lstStyle/>
          <a:p>
            <a:r>
              <a:rPr kumimoji="1" lang="en-US" altLang="ja-JP" dirty="0"/>
              <a:t>14/19</a:t>
            </a:r>
            <a:endParaRPr kumimoji="1" lang="ja-JP" altLang="en-US"/>
          </a:p>
        </p:txBody>
      </p:sp>
    </p:spTree>
    <p:extLst>
      <p:ext uri="{BB962C8B-B14F-4D97-AF65-F5344CB8AC3E}">
        <p14:creationId xmlns:p14="http://schemas.microsoft.com/office/powerpoint/2010/main" val="266786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9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2A2D79-29E5-9447-A44E-15B93055DF16}"/>
              </a:ext>
            </a:extLst>
          </p:cNvPr>
          <p:cNvSpPr>
            <a:spLocks noGrp="1"/>
          </p:cNvSpPr>
          <p:nvPr>
            <p:ph type="title"/>
          </p:nvPr>
        </p:nvSpPr>
        <p:spPr/>
        <p:txBody>
          <a:bodyPr/>
          <a:lstStyle/>
          <a:p>
            <a:r>
              <a:rPr kumimoji="1" lang="ja-JP" altLang="en-US">
                <a:solidFill>
                  <a:schemeClr val="accent1"/>
                </a:solidFill>
                <a:latin typeface="Yu Gothic Medium" panose="020B0400000000000000" pitchFamily="34" charset="-128"/>
                <a:ea typeface="Yu Gothic Medium" panose="020B0400000000000000" pitchFamily="34" charset="-128"/>
              </a:rPr>
              <a:t>苦手な動作</a:t>
            </a:r>
          </a:p>
        </p:txBody>
      </p:sp>
      <p:sp>
        <p:nvSpPr>
          <p:cNvPr id="3" name="コンテンツ プレースホルダー 2">
            <a:extLst>
              <a:ext uri="{FF2B5EF4-FFF2-40B4-BE49-F238E27FC236}">
                <a16:creationId xmlns:a16="http://schemas.microsoft.com/office/drawing/2014/main" id="{9475ACD6-328C-3F4A-8593-2419F1455CA8}"/>
              </a:ext>
            </a:extLst>
          </p:cNvPr>
          <p:cNvSpPr>
            <a:spLocks noGrp="1"/>
          </p:cNvSpPr>
          <p:nvPr>
            <p:ph idx="1"/>
          </p:nvPr>
        </p:nvSpPr>
        <p:spPr/>
        <p:txBody>
          <a:bodyPr/>
          <a:lstStyle/>
          <a:p>
            <a:r>
              <a:rPr kumimoji="1" lang="ja-JP" altLang="en-US"/>
              <a:t>奥行きのある姿勢</a:t>
            </a:r>
            <a:r>
              <a:rPr lang="ja-JP" altLang="en-US"/>
              <a:t>や</a:t>
            </a:r>
            <a:r>
              <a:rPr kumimoji="1" lang="ja-JP" altLang="en-US"/>
              <a:t>体の一部が隠れる姿勢をキャプチャすると乱れが生じやすい</a:t>
            </a:r>
          </a:p>
        </p:txBody>
      </p:sp>
      <p:pic>
        <p:nvPicPr>
          <p:cNvPr id="5" name="図 4" descr="屋内, スポーツ, 女性, 男 が含まれている画像&#10;&#10;自動的に生成された説明">
            <a:extLst>
              <a:ext uri="{FF2B5EF4-FFF2-40B4-BE49-F238E27FC236}">
                <a16:creationId xmlns:a16="http://schemas.microsoft.com/office/drawing/2014/main" id="{833FD34A-2F9E-664C-8B38-01F0A49BDB44}"/>
              </a:ext>
            </a:extLst>
          </p:cNvPr>
          <p:cNvPicPr>
            <a:picLocks noChangeAspect="1"/>
          </p:cNvPicPr>
          <p:nvPr/>
        </p:nvPicPr>
        <p:blipFill>
          <a:blip r:embed="rId2"/>
          <a:stretch>
            <a:fillRect/>
          </a:stretch>
        </p:blipFill>
        <p:spPr>
          <a:xfrm>
            <a:off x="838200" y="2861408"/>
            <a:ext cx="5469030" cy="3450492"/>
          </a:xfrm>
          <a:prstGeom prst="rect">
            <a:avLst/>
          </a:prstGeom>
        </p:spPr>
      </p:pic>
      <p:pic>
        <p:nvPicPr>
          <p:cNvPr id="7" name="図 6" descr="屋内, 人, 立つ, 女性 が含まれている画像&#10;&#10;自動的に生成された説明">
            <a:extLst>
              <a:ext uri="{FF2B5EF4-FFF2-40B4-BE49-F238E27FC236}">
                <a16:creationId xmlns:a16="http://schemas.microsoft.com/office/drawing/2014/main" id="{20D951D3-9BC8-C64D-9087-83D49CCDF05B}"/>
              </a:ext>
            </a:extLst>
          </p:cNvPr>
          <p:cNvPicPr>
            <a:picLocks noChangeAspect="1"/>
          </p:cNvPicPr>
          <p:nvPr/>
        </p:nvPicPr>
        <p:blipFill>
          <a:blip r:embed="rId3"/>
          <a:stretch>
            <a:fillRect/>
          </a:stretch>
        </p:blipFill>
        <p:spPr>
          <a:xfrm>
            <a:off x="6307230" y="2892632"/>
            <a:ext cx="5424207" cy="3388043"/>
          </a:xfrm>
          <a:prstGeom prst="rect">
            <a:avLst/>
          </a:prstGeom>
        </p:spPr>
      </p:pic>
      <p:sp>
        <p:nvSpPr>
          <p:cNvPr id="6" name="テキスト ボックス 5">
            <a:extLst>
              <a:ext uri="{FF2B5EF4-FFF2-40B4-BE49-F238E27FC236}">
                <a16:creationId xmlns:a16="http://schemas.microsoft.com/office/drawing/2014/main" id="{19CE0FD1-9910-8047-A2DC-61B8A83E3995}"/>
              </a:ext>
            </a:extLst>
          </p:cNvPr>
          <p:cNvSpPr txBox="1"/>
          <p:nvPr/>
        </p:nvSpPr>
        <p:spPr>
          <a:xfrm>
            <a:off x="0" y="6534834"/>
            <a:ext cx="838200" cy="369332"/>
          </a:xfrm>
          <a:prstGeom prst="rect">
            <a:avLst/>
          </a:prstGeom>
          <a:noFill/>
        </p:spPr>
        <p:txBody>
          <a:bodyPr wrap="square" rtlCol="0">
            <a:spAutoFit/>
          </a:bodyPr>
          <a:lstStyle/>
          <a:p>
            <a:r>
              <a:rPr kumimoji="1" lang="en-US" altLang="ja-JP" dirty="0"/>
              <a:t>15/19</a:t>
            </a:r>
            <a:endParaRPr kumimoji="1" lang="ja-JP" altLang="en-US"/>
          </a:p>
        </p:txBody>
      </p:sp>
    </p:spTree>
    <p:extLst>
      <p:ext uri="{BB962C8B-B14F-4D97-AF65-F5344CB8AC3E}">
        <p14:creationId xmlns:p14="http://schemas.microsoft.com/office/powerpoint/2010/main" val="1245353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6FB836-9FF4-A74C-A535-F57F9AAB1600}"/>
              </a:ext>
            </a:extLst>
          </p:cNvPr>
          <p:cNvSpPr>
            <a:spLocks noGrp="1"/>
          </p:cNvSpPr>
          <p:nvPr>
            <p:ph type="title"/>
          </p:nvPr>
        </p:nvSpPr>
        <p:spPr/>
        <p:txBody>
          <a:bodyPr/>
          <a:lstStyle/>
          <a:p>
            <a:r>
              <a:rPr lang="ja-JP" altLang="en-US">
                <a:solidFill>
                  <a:schemeClr val="accent1"/>
                </a:solidFill>
                <a:latin typeface="Yu Gothic Medium" panose="020B0400000000000000" pitchFamily="34" charset="-128"/>
                <a:ea typeface="Yu Gothic Medium" panose="020B0400000000000000" pitchFamily="34" charset="-128"/>
              </a:rPr>
              <a:t>フィルタ</a:t>
            </a:r>
            <a:endParaRPr kumimoji="1" lang="ja-JP" altLang="en-US">
              <a:solidFill>
                <a:schemeClr val="accent1"/>
              </a:solidFill>
              <a:latin typeface="Yu Gothic Medium" panose="020B0400000000000000" pitchFamily="34" charset="-128"/>
              <a:ea typeface="Yu Gothic Medium" panose="020B0400000000000000" pitchFamily="34" charset="-128"/>
            </a:endParaRPr>
          </a:p>
        </p:txBody>
      </p:sp>
      <p:sp>
        <p:nvSpPr>
          <p:cNvPr id="3" name="コンテンツ プレースホルダー 2">
            <a:extLst>
              <a:ext uri="{FF2B5EF4-FFF2-40B4-BE49-F238E27FC236}">
                <a16:creationId xmlns:a16="http://schemas.microsoft.com/office/drawing/2014/main" id="{393970BD-6080-8649-817E-85C8AB128E73}"/>
              </a:ext>
            </a:extLst>
          </p:cNvPr>
          <p:cNvSpPr>
            <a:spLocks noGrp="1"/>
          </p:cNvSpPr>
          <p:nvPr>
            <p:ph idx="1"/>
          </p:nvPr>
        </p:nvSpPr>
        <p:spPr>
          <a:xfrm>
            <a:off x="838200" y="2552828"/>
            <a:ext cx="10515600" cy="4351338"/>
          </a:xfrm>
        </p:spPr>
        <p:txBody>
          <a:bodyPr/>
          <a:lstStyle/>
          <a:p>
            <a:r>
              <a:rPr kumimoji="1" lang="ja-JP" altLang="en-US"/>
              <a:t>モーションデータを扱いやすくするため動きを補正するフィルタを作成</a:t>
            </a:r>
            <a:endParaRPr kumimoji="1" lang="en-US" altLang="ja-JP" dirty="0"/>
          </a:p>
          <a:p>
            <a:endParaRPr lang="en-US" altLang="ja-JP" dirty="0"/>
          </a:p>
          <a:p>
            <a:r>
              <a:rPr kumimoji="1" lang="ja-JP" altLang="en-US"/>
              <a:t>今回は移動平均による平滑化フィルタ</a:t>
            </a:r>
          </a:p>
        </p:txBody>
      </p:sp>
      <p:sp>
        <p:nvSpPr>
          <p:cNvPr id="5" name="テキスト ボックス 4">
            <a:extLst>
              <a:ext uri="{FF2B5EF4-FFF2-40B4-BE49-F238E27FC236}">
                <a16:creationId xmlns:a16="http://schemas.microsoft.com/office/drawing/2014/main" id="{96607B44-3DD0-F541-B42E-C9A899DF9D09}"/>
              </a:ext>
            </a:extLst>
          </p:cNvPr>
          <p:cNvSpPr txBox="1"/>
          <p:nvPr/>
        </p:nvSpPr>
        <p:spPr>
          <a:xfrm>
            <a:off x="0" y="6534834"/>
            <a:ext cx="838200" cy="369332"/>
          </a:xfrm>
          <a:prstGeom prst="rect">
            <a:avLst/>
          </a:prstGeom>
          <a:noFill/>
        </p:spPr>
        <p:txBody>
          <a:bodyPr wrap="square" rtlCol="0">
            <a:spAutoFit/>
          </a:bodyPr>
          <a:lstStyle/>
          <a:p>
            <a:r>
              <a:rPr kumimoji="1" lang="en-US" altLang="ja-JP" dirty="0"/>
              <a:t>16/19</a:t>
            </a:r>
            <a:endParaRPr kumimoji="1" lang="ja-JP" altLang="en-US"/>
          </a:p>
        </p:txBody>
      </p:sp>
    </p:spTree>
    <p:extLst>
      <p:ext uri="{BB962C8B-B14F-4D97-AF65-F5344CB8AC3E}">
        <p14:creationId xmlns:p14="http://schemas.microsoft.com/office/powerpoint/2010/main" val="2892589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2EC381-DD93-6848-B830-9E532248CB4F}"/>
              </a:ext>
            </a:extLst>
          </p:cNvPr>
          <p:cNvSpPr>
            <a:spLocks noGrp="1"/>
          </p:cNvSpPr>
          <p:nvPr>
            <p:ph type="title"/>
          </p:nvPr>
        </p:nvSpPr>
        <p:spPr/>
        <p:txBody>
          <a:bodyPr/>
          <a:lstStyle/>
          <a:p>
            <a:r>
              <a:rPr lang="ja-JP" altLang="en-US">
                <a:solidFill>
                  <a:schemeClr val="accent1"/>
                </a:solidFill>
                <a:latin typeface="Yu Gothic Medium" panose="020B0400000000000000" pitchFamily="34" charset="-128"/>
                <a:ea typeface="Yu Gothic Medium" panose="020B0400000000000000" pitchFamily="34" charset="-128"/>
              </a:rPr>
              <a:t>フィルタ適用結果</a:t>
            </a:r>
            <a:endParaRPr kumimoji="1" lang="ja-JP" altLang="en-US">
              <a:solidFill>
                <a:schemeClr val="accent1"/>
              </a:solidFill>
              <a:latin typeface="Yu Gothic Medium" panose="020B0400000000000000" pitchFamily="34" charset="-128"/>
              <a:ea typeface="Yu Gothic Medium" panose="020B0400000000000000" pitchFamily="34" charset="-128"/>
            </a:endParaRPr>
          </a:p>
        </p:txBody>
      </p:sp>
      <p:sp>
        <p:nvSpPr>
          <p:cNvPr id="5" name="テキスト ボックス 4">
            <a:extLst>
              <a:ext uri="{FF2B5EF4-FFF2-40B4-BE49-F238E27FC236}">
                <a16:creationId xmlns:a16="http://schemas.microsoft.com/office/drawing/2014/main" id="{26E0CF0C-DD3A-AF47-BF8D-95C959313C90}"/>
              </a:ext>
            </a:extLst>
          </p:cNvPr>
          <p:cNvSpPr txBox="1"/>
          <p:nvPr/>
        </p:nvSpPr>
        <p:spPr>
          <a:xfrm>
            <a:off x="5625925" y="6127234"/>
            <a:ext cx="1828801" cy="369332"/>
          </a:xfrm>
          <a:prstGeom prst="rect">
            <a:avLst/>
          </a:prstGeom>
          <a:noFill/>
        </p:spPr>
        <p:txBody>
          <a:bodyPr wrap="square" rtlCol="0">
            <a:spAutoFit/>
          </a:bodyPr>
          <a:lstStyle/>
          <a:p>
            <a:r>
              <a:rPr kumimoji="1" lang="ja-JP" altLang="en-US"/>
              <a:t>基モーション</a:t>
            </a:r>
          </a:p>
        </p:txBody>
      </p:sp>
      <p:sp>
        <p:nvSpPr>
          <p:cNvPr id="6" name="テキスト ボックス 5">
            <a:extLst>
              <a:ext uri="{FF2B5EF4-FFF2-40B4-BE49-F238E27FC236}">
                <a16:creationId xmlns:a16="http://schemas.microsoft.com/office/drawing/2014/main" id="{7142A32F-4BAA-5146-B44C-538D7CC00169}"/>
              </a:ext>
            </a:extLst>
          </p:cNvPr>
          <p:cNvSpPr txBox="1"/>
          <p:nvPr/>
        </p:nvSpPr>
        <p:spPr>
          <a:xfrm>
            <a:off x="7331768" y="6123543"/>
            <a:ext cx="2754340" cy="369332"/>
          </a:xfrm>
          <a:prstGeom prst="rect">
            <a:avLst/>
          </a:prstGeom>
          <a:noFill/>
        </p:spPr>
        <p:txBody>
          <a:bodyPr wrap="square" rtlCol="0">
            <a:spAutoFit/>
          </a:bodyPr>
          <a:lstStyle/>
          <a:p>
            <a:r>
              <a:rPr kumimoji="1" lang="ja-JP" altLang="en-US"/>
              <a:t>フィルタ適用モーション</a:t>
            </a:r>
          </a:p>
        </p:txBody>
      </p:sp>
      <p:sp>
        <p:nvSpPr>
          <p:cNvPr id="7" name="テキスト ボックス 6">
            <a:extLst>
              <a:ext uri="{FF2B5EF4-FFF2-40B4-BE49-F238E27FC236}">
                <a16:creationId xmlns:a16="http://schemas.microsoft.com/office/drawing/2014/main" id="{B5CC02BC-2538-1E45-8414-993FCE11BB5F}"/>
              </a:ext>
            </a:extLst>
          </p:cNvPr>
          <p:cNvSpPr txBox="1"/>
          <p:nvPr/>
        </p:nvSpPr>
        <p:spPr>
          <a:xfrm>
            <a:off x="0" y="6534834"/>
            <a:ext cx="838200" cy="369332"/>
          </a:xfrm>
          <a:prstGeom prst="rect">
            <a:avLst/>
          </a:prstGeom>
          <a:noFill/>
        </p:spPr>
        <p:txBody>
          <a:bodyPr wrap="square" rtlCol="0">
            <a:spAutoFit/>
          </a:bodyPr>
          <a:lstStyle/>
          <a:p>
            <a:r>
              <a:rPr kumimoji="1" lang="en-US" altLang="ja-JP" dirty="0"/>
              <a:t>17/19</a:t>
            </a:r>
            <a:endParaRPr kumimoji="1" lang="ja-JP" altLang="en-US"/>
          </a:p>
        </p:txBody>
      </p:sp>
      <p:pic>
        <p:nvPicPr>
          <p:cNvPr id="9" name="filter_osoi" descr="filter_osoi">
            <a:hlinkClick r:id="" action="ppaction://media"/>
            <a:extLst>
              <a:ext uri="{FF2B5EF4-FFF2-40B4-BE49-F238E27FC236}">
                <a16:creationId xmlns:a16="http://schemas.microsoft.com/office/drawing/2014/main" id="{2D57B2A5-1EEB-D845-9595-E8A3012E813D}"/>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227263" y="1825625"/>
            <a:ext cx="7735887" cy="4351338"/>
          </a:xfrm>
        </p:spPr>
      </p:pic>
    </p:spTree>
    <p:extLst>
      <p:ext uri="{BB962C8B-B14F-4D97-AF65-F5344CB8AC3E}">
        <p14:creationId xmlns:p14="http://schemas.microsoft.com/office/powerpoint/2010/main" val="166951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83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2EC381-DD93-6848-B830-9E532248CB4F}"/>
              </a:ext>
            </a:extLst>
          </p:cNvPr>
          <p:cNvSpPr>
            <a:spLocks noGrp="1"/>
          </p:cNvSpPr>
          <p:nvPr>
            <p:ph type="title"/>
          </p:nvPr>
        </p:nvSpPr>
        <p:spPr/>
        <p:txBody>
          <a:bodyPr/>
          <a:lstStyle/>
          <a:p>
            <a:r>
              <a:rPr lang="ja-JP" altLang="en-US">
                <a:solidFill>
                  <a:schemeClr val="accent1"/>
                </a:solidFill>
                <a:latin typeface="Yu Gothic Medium" panose="020B0400000000000000" pitchFamily="34" charset="-128"/>
                <a:ea typeface="Yu Gothic Medium" panose="020B0400000000000000" pitchFamily="34" charset="-128"/>
              </a:rPr>
              <a:t>フィルタ適用結果</a:t>
            </a:r>
            <a:endParaRPr kumimoji="1" lang="ja-JP" altLang="en-US">
              <a:solidFill>
                <a:schemeClr val="accent1"/>
              </a:solidFill>
              <a:latin typeface="Yu Gothic Medium" panose="020B0400000000000000" pitchFamily="34" charset="-128"/>
              <a:ea typeface="Yu Gothic Medium" panose="020B0400000000000000" pitchFamily="34" charset="-128"/>
            </a:endParaRPr>
          </a:p>
        </p:txBody>
      </p:sp>
      <p:sp>
        <p:nvSpPr>
          <p:cNvPr id="3" name="コンテンツ プレースホルダー 2">
            <a:extLst>
              <a:ext uri="{FF2B5EF4-FFF2-40B4-BE49-F238E27FC236}">
                <a16:creationId xmlns:a16="http://schemas.microsoft.com/office/drawing/2014/main" id="{24786D2E-DDA3-3246-BEAF-629E8053927C}"/>
              </a:ext>
            </a:extLst>
          </p:cNvPr>
          <p:cNvSpPr>
            <a:spLocks noGrp="1"/>
          </p:cNvSpPr>
          <p:nvPr>
            <p:ph idx="1"/>
          </p:nvPr>
        </p:nvSpPr>
        <p:spPr>
          <a:xfrm>
            <a:off x="838200" y="2506662"/>
            <a:ext cx="10515600" cy="4351338"/>
          </a:xfrm>
        </p:spPr>
        <p:txBody>
          <a:bodyPr/>
          <a:lstStyle/>
          <a:p>
            <a:r>
              <a:rPr kumimoji="1" lang="ja-JP" altLang="en-US"/>
              <a:t>動きは特段滑らかにならなかった</a:t>
            </a:r>
            <a:endParaRPr kumimoji="1" lang="en-US" altLang="ja-JP" dirty="0"/>
          </a:p>
          <a:p>
            <a:endParaRPr lang="en-US" altLang="ja-JP" dirty="0"/>
          </a:p>
          <a:p>
            <a:r>
              <a:rPr kumimoji="1" lang="ja-JP" altLang="en-US"/>
              <a:t>誤計測の影響でより精度が悪化した</a:t>
            </a:r>
            <a:endParaRPr kumimoji="1" lang="en-US" altLang="ja-JP" dirty="0"/>
          </a:p>
          <a:p>
            <a:pPr lvl="1"/>
            <a:r>
              <a:rPr lang="ja-JP" altLang="en-US"/>
              <a:t>誤計測を軽減するフィルタが必要</a:t>
            </a:r>
            <a:endParaRPr kumimoji="1" lang="ja-JP" altLang="en-US"/>
          </a:p>
        </p:txBody>
      </p:sp>
      <p:sp>
        <p:nvSpPr>
          <p:cNvPr id="4" name="テキスト ボックス 3">
            <a:extLst>
              <a:ext uri="{FF2B5EF4-FFF2-40B4-BE49-F238E27FC236}">
                <a16:creationId xmlns:a16="http://schemas.microsoft.com/office/drawing/2014/main" id="{B1274DCD-A33F-214D-8522-259329AFB9D8}"/>
              </a:ext>
            </a:extLst>
          </p:cNvPr>
          <p:cNvSpPr txBox="1"/>
          <p:nvPr/>
        </p:nvSpPr>
        <p:spPr>
          <a:xfrm>
            <a:off x="0" y="6534834"/>
            <a:ext cx="838200" cy="369332"/>
          </a:xfrm>
          <a:prstGeom prst="rect">
            <a:avLst/>
          </a:prstGeom>
          <a:noFill/>
        </p:spPr>
        <p:txBody>
          <a:bodyPr wrap="square" rtlCol="0">
            <a:spAutoFit/>
          </a:bodyPr>
          <a:lstStyle/>
          <a:p>
            <a:r>
              <a:rPr kumimoji="1" lang="en-US" altLang="ja-JP" dirty="0"/>
              <a:t>18/19</a:t>
            </a:r>
            <a:endParaRPr kumimoji="1" lang="ja-JP" altLang="en-US"/>
          </a:p>
        </p:txBody>
      </p:sp>
    </p:spTree>
    <p:extLst>
      <p:ext uri="{BB962C8B-B14F-4D97-AF65-F5344CB8AC3E}">
        <p14:creationId xmlns:p14="http://schemas.microsoft.com/office/powerpoint/2010/main" val="1162931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535FC4-7CF7-BC42-98FF-315AFC883243}"/>
              </a:ext>
            </a:extLst>
          </p:cNvPr>
          <p:cNvSpPr>
            <a:spLocks noGrp="1"/>
          </p:cNvSpPr>
          <p:nvPr>
            <p:ph type="title"/>
          </p:nvPr>
        </p:nvSpPr>
        <p:spPr/>
        <p:txBody>
          <a:bodyPr/>
          <a:lstStyle/>
          <a:p>
            <a:r>
              <a:rPr kumimoji="1" lang="ja-JP" altLang="en-US">
                <a:solidFill>
                  <a:schemeClr val="accent1"/>
                </a:solidFill>
                <a:latin typeface="Yu Gothic Medium" panose="020B0400000000000000" pitchFamily="34" charset="-128"/>
                <a:ea typeface="Yu Gothic Medium" panose="020B0400000000000000" pitchFamily="34" charset="-128"/>
              </a:rPr>
              <a:t>目的</a:t>
            </a:r>
          </a:p>
        </p:txBody>
      </p:sp>
      <p:sp>
        <p:nvSpPr>
          <p:cNvPr id="3" name="コンテンツ プレースホルダー 2">
            <a:extLst>
              <a:ext uri="{FF2B5EF4-FFF2-40B4-BE49-F238E27FC236}">
                <a16:creationId xmlns:a16="http://schemas.microsoft.com/office/drawing/2014/main" id="{523BA438-88E8-CC4A-A54A-FF4034B8BC80}"/>
              </a:ext>
            </a:extLst>
          </p:cNvPr>
          <p:cNvSpPr>
            <a:spLocks noGrp="1"/>
          </p:cNvSpPr>
          <p:nvPr>
            <p:ph idx="1"/>
          </p:nvPr>
        </p:nvSpPr>
        <p:spPr>
          <a:xfrm>
            <a:off x="990600" y="3611720"/>
            <a:ext cx="10515600" cy="2713705"/>
          </a:xfrm>
        </p:spPr>
        <p:txBody>
          <a:bodyPr>
            <a:normAutofit lnSpcReduction="10000"/>
          </a:bodyPr>
          <a:lstStyle/>
          <a:p>
            <a:endParaRPr lang="en-US" altLang="ja-JP" dirty="0"/>
          </a:p>
          <a:p>
            <a:r>
              <a:rPr lang="en-US" altLang="ja-JP" dirty="0" err="1"/>
              <a:t>ARKit</a:t>
            </a:r>
            <a:r>
              <a:rPr lang="ja-JP" altLang="en-US"/>
              <a:t>のモーションキャプチャデータを</a:t>
            </a:r>
            <a:r>
              <a:rPr lang="en-US" altLang="ja-JP" dirty="0"/>
              <a:t>Blender</a:t>
            </a:r>
            <a:r>
              <a:rPr lang="ja-JP" altLang="en-US"/>
              <a:t>で読み込める形式に変換する</a:t>
            </a:r>
            <a:endParaRPr lang="en-US" altLang="ja-JP" dirty="0"/>
          </a:p>
          <a:p>
            <a:endParaRPr kumimoji="1" lang="en-US" altLang="ja-JP" dirty="0"/>
          </a:p>
          <a:p>
            <a:r>
              <a:rPr lang="ja-JP" altLang="en-US"/>
              <a:t>作成したモーションデータを使って、</a:t>
            </a:r>
            <a:r>
              <a:rPr lang="en-US" altLang="ja-JP" dirty="0" err="1"/>
              <a:t>ARKit</a:t>
            </a:r>
            <a:r>
              <a:rPr lang="ja-JP" altLang="en-US"/>
              <a:t>のモーションキャプチャ機能の性能について調査する</a:t>
            </a:r>
            <a:endParaRPr kumimoji="1" lang="ja-JP" altLang="en-US"/>
          </a:p>
        </p:txBody>
      </p:sp>
      <p:sp>
        <p:nvSpPr>
          <p:cNvPr id="4" name="コンテンツ プレースホルダー 2">
            <a:extLst>
              <a:ext uri="{FF2B5EF4-FFF2-40B4-BE49-F238E27FC236}">
                <a16:creationId xmlns:a16="http://schemas.microsoft.com/office/drawing/2014/main" id="{049401C8-E4C8-9C42-9B86-99408181B02D}"/>
              </a:ext>
            </a:extLst>
          </p:cNvPr>
          <p:cNvSpPr txBox="1">
            <a:spLocks/>
          </p:cNvSpPr>
          <p:nvPr/>
        </p:nvSpPr>
        <p:spPr>
          <a:xfrm>
            <a:off x="990600" y="1272590"/>
            <a:ext cx="10515600" cy="15846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dirty="0"/>
          </a:p>
          <a:p>
            <a:r>
              <a:rPr lang="en-US" altLang="ja-JP" dirty="0"/>
              <a:t>iPhone</a:t>
            </a:r>
            <a:r>
              <a:rPr lang="ja-JP" altLang="en-US"/>
              <a:t>や</a:t>
            </a:r>
            <a:r>
              <a:rPr lang="en-US" altLang="ja-JP" dirty="0"/>
              <a:t>iPad</a:t>
            </a:r>
            <a:r>
              <a:rPr lang="ja-JP" altLang="en-US"/>
              <a:t>などの</a:t>
            </a:r>
            <a:r>
              <a:rPr lang="en-US" altLang="ja-JP" dirty="0"/>
              <a:t>iOS</a:t>
            </a:r>
            <a:r>
              <a:rPr lang="ja-JP" altLang="en-US"/>
              <a:t>端末を使って、</a:t>
            </a:r>
            <a:r>
              <a:rPr lang="en-US" altLang="ja-JP" dirty="0"/>
              <a:t>3DCG</a:t>
            </a:r>
            <a:r>
              <a:rPr lang="ja-JP" altLang="en-US"/>
              <a:t>アニメーションに使用可能なモーションデータを作成する</a:t>
            </a:r>
            <a:endParaRPr lang="en-US" altLang="ja-JP" dirty="0"/>
          </a:p>
          <a:p>
            <a:endParaRPr lang="en-US" altLang="ja-JP" dirty="0"/>
          </a:p>
        </p:txBody>
      </p:sp>
      <p:sp>
        <p:nvSpPr>
          <p:cNvPr id="5" name="タイトル 1">
            <a:extLst>
              <a:ext uri="{FF2B5EF4-FFF2-40B4-BE49-F238E27FC236}">
                <a16:creationId xmlns:a16="http://schemas.microsoft.com/office/drawing/2014/main" id="{7196020C-26B5-464C-96BD-0CBCBB148536}"/>
              </a:ext>
            </a:extLst>
          </p:cNvPr>
          <p:cNvSpPr txBox="1">
            <a:spLocks/>
          </p:cNvSpPr>
          <p:nvPr/>
        </p:nvSpPr>
        <p:spPr>
          <a:xfrm>
            <a:off x="838200" y="266684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a:solidFill>
                  <a:schemeClr val="accent1"/>
                </a:solidFill>
                <a:latin typeface="Yu Gothic Medium" panose="020B0400000000000000" pitchFamily="34" charset="-128"/>
                <a:ea typeface="Yu Gothic Medium" panose="020B0400000000000000" pitchFamily="34" charset="-128"/>
              </a:rPr>
              <a:t>目標</a:t>
            </a:r>
          </a:p>
        </p:txBody>
      </p:sp>
      <p:sp>
        <p:nvSpPr>
          <p:cNvPr id="7" name="テキスト ボックス 6">
            <a:extLst>
              <a:ext uri="{FF2B5EF4-FFF2-40B4-BE49-F238E27FC236}">
                <a16:creationId xmlns:a16="http://schemas.microsoft.com/office/drawing/2014/main" id="{67286372-E19D-0042-9F19-55A063D243EA}"/>
              </a:ext>
            </a:extLst>
          </p:cNvPr>
          <p:cNvSpPr txBox="1"/>
          <p:nvPr/>
        </p:nvSpPr>
        <p:spPr>
          <a:xfrm>
            <a:off x="0" y="6534834"/>
            <a:ext cx="838200" cy="369332"/>
          </a:xfrm>
          <a:prstGeom prst="rect">
            <a:avLst/>
          </a:prstGeom>
          <a:noFill/>
        </p:spPr>
        <p:txBody>
          <a:bodyPr wrap="square" rtlCol="0">
            <a:spAutoFit/>
          </a:bodyPr>
          <a:lstStyle/>
          <a:p>
            <a:r>
              <a:rPr kumimoji="1" lang="en-US" altLang="ja-JP" dirty="0"/>
              <a:t>  1/19</a:t>
            </a:r>
            <a:endParaRPr kumimoji="1" lang="ja-JP" altLang="en-US"/>
          </a:p>
        </p:txBody>
      </p:sp>
    </p:spTree>
    <p:extLst>
      <p:ext uri="{BB962C8B-B14F-4D97-AF65-F5344CB8AC3E}">
        <p14:creationId xmlns:p14="http://schemas.microsoft.com/office/powerpoint/2010/main" val="375618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C593D3-0804-AC48-B1E0-5299A47342DE}"/>
              </a:ext>
            </a:extLst>
          </p:cNvPr>
          <p:cNvSpPr>
            <a:spLocks noGrp="1"/>
          </p:cNvSpPr>
          <p:nvPr>
            <p:ph type="title"/>
          </p:nvPr>
        </p:nvSpPr>
        <p:spPr/>
        <p:txBody>
          <a:bodyPr/>
          <a:lstStyle/>
          <a:p>
            <a:r>
              <a:rPr lang="ja-JP" altLang="en-US">
                <a:solidFill>
                  <a:schemeClr val="accent1"/>
                </a:solidFill>
                <a:latin typeface="Yu Gothic Medium" panose="020B0400000000000000" pitchFamily="34" charset="-128"/>
                <a:ea typeface="Yu Gothic Medium" panose="020B0400000000000000" pitchFamily="34" charset="-128"/>
              </a:rPr>
              <a:t>結論</a:t>
            </a:r>
            <a:endParaRPr kumimoji="1" lang="ja-JP" altLang="en-US">
              <a:solidFill>
                <a:schemeClr val="accent1"/>
              </a:solidFill>
              <a:latin typeface="Yu Gothic Medium" panose="020B0400000000000000" pitchFamily="34" charset="-128"/>
              <a:ea typeface="Yu Gothic Medium" panose="020B0400000000000000" pitchFamily="34" charset="-128"/>
            </a:endParaRPr>
          </a:p>
        </p:txBody>
      </p:sp>
      <p:sp>
        <p:nvSpPr>
          <p:cNvPr id="3" name="コンテンツ プレースホルダー 2">
            <a:extLst>
              <a:ext uri="{FF2B5EF4-FFF2-40B4-BE49-F238E27FC236}">
                <a16:creationId xmlns:a16="http://schemas.microsoft.com/office/drawing/2014/main" id="{D56D3410-E6E4-3C47-B072-C0DD8208C55D}"/>
              </a:ext>
            </a:extLst>
          </p:cNvPr>
          <p:cNvSpPr>
            <a:spLocks noGrp="1"/>
          </p:cNvSpPr>
          <p:nvPr>
            <p:ph idx="1"/>
          </p:nvPr>
        </p:nvSpPr>
        <p:spPr>
          <a:xfrm>
            <a:off x="838200" y="1486958"/>
            <a:ext cx="10515600" cy="4710642"/>
          </a:xfrm>
        </p:spPr>
        <p:txBody>
          <a:bodyPr>
            <a:normAutofit/>
          </a:bodyPr>
          <a:lstStyle/>
          <a:p>
            <a:r>
              <a:rPr kumimoji="1" lang="ja-JP" altLang="en-US" sz="3200"/>
              <a:t>成果</a:t>
            </a:r>
            <a:endParaRPr kumimoji="1" lang="en-US" altLang="ja-JP" sz="3200" dirty="0"/>
          </a:p>
          <a:p>
            <a:pPr lvl="1">
              <a:buFont typeface="Wingdings" pitchFamily="2" charset="2"/>
              <a:buChar char="u"/>
            </a:pPr>
            <a:r>
              <a:rPr lang="ja-JP" altLang="en-US" sz="2800"/>
              <a:t>モーションキャプチャで得たデータを</a:t>
            </a:r>
            <a:r>
              <a:rPr lang="en-US" altLang="ja-JP" sz="2800" dirty="0"/>
              <a:t>BVH</a:t>
            </a:r>
            <a:r>
              <a:rPr lang="ja-JP" altLang="en-US" sz="2800"/>
              <a:t>ファイルに変換して出力することができた</a:t>
            </a:r>
            <a:endParaRPr lang="en-US" altLang="ja-JP" sz="2800" dirty="0"/>
          </a:p>
          <a:p>
            <a:pPr lvl="1">
              <a:buFont typeface="Wingdings" pitchFamily="2" charset="2"/>
              <a:buChar char="u"/>
            </a:pPr>
            <a:r>
              <a:rPr lang="ja-JP" altLang="en-US" sz="2800"/>
              <a:t>動きを追跡できていない関節や、キャプチャが難しい動作について調査した</a:t>
            </a:r>
            <a:endParaRPr lang="en-US" altLang="ja-JP" sz="2800" dirty="0"/>
          </a:p>
          <a:p>
            <a:pPr lvl="1">
              <a:buFont typeface="Wingdings" pitchFamily="2" charset="2"/>
              <a:buChar char="u"/>
            </a:pPr>
            <a:endParaRPr kumimoji="1" lang="en-US" altLang="ja-JP" sz="2800" dirty="0"/>
          </a:p>
          <a:p>
            <a:r>
              <a:rPr kumimoji="1" lang="ja-JP" altLang="en-US" sz="3200"/>
              <a:t>課題</a:t>
            </a:r>
            <a:endParaRPr kumimoji="1" lang="en-US" altLang="ja-JP" sz="3200" dirty="0"/>
          </a:p>
          <a:p>
            <a:pPr lvl="1">
              <a:buFont typeface="Wingdings" pitchFamily="2" charset="2"/>
              <a:buChar char="u"/>
            </a:pPr>
            <a:r>
              <a:rPr lang="ja-JP" altLang="en-US" sz="2800"/>
              <a:t>精度の調査に使用したサンプルの数が少ない</a:t>
            </a:r>
            <a:endParaRPr lang="en-US" altLang="ja-JP" sz="2800" dirty="0"/>
          </a:p>
          <a:p>
            <a:pPr lvl="1">
              <a:buFont typeface="Wingdings" pitchFamily="2" charset="2"/>
              <a:buChar char="u"/>
            </a:pPr>
            <a:r>
              <a:rPr kumimoji="1" lang="ja-JP" altLang="en-US" sz="2800"/>
              <a:t>誤計測に対応したフィルタ</a:t>
            </a:r>
            <a:endParaRPr kumimoji="1" lang="en-US" altLang="ja-JP" sz="2800" dirty="0"/>
          </a:p>
        </p:txBody>
      </p:sp>
      <p:sp>
        <p:nvSpPr>
          <p:cNvPr id="5" name="テキスト ボックス 4">
            <a:extLst>
              <a:ext uri="{FF2B5EF4-FFF2-40B4-BE49-F238E27FC236}">
                <a16:creationId xmlns:a16="http://schemas.microsoft.com/office/drawing/2014/main" id="{9BB4FABB-E743-F14B-AB5D-8DDEB6A1A904}"/>
              </a:ext>
            </a:extLst>
          </p:cNvPr>
          <p:cNvSpPr txBox="1"/>
          <p:nvPr/>
        </p:nvSpPr>
        <p:spPr>
          <a:xfrm>
            <a:off x="0" y="6534834"/>
            <a:ext cx="838200" cy="369332"/>
          </a:xfrm>
          <a:prstGeom prst="rect">
            <a:avLst/>
          </a:prstGeom>
          <a:noFill/>
        </p:spPr>
        <p:txBody>
          <a:bodyPr wrap="square" rtlCol="0">
            <a:spAutoFit/>
          </a:bodyPr>
          <a:lstStyle/>
          <a:p>
            <a:r>
              <a:rPr kumimoji="1" lang="en-US" altLang="ja-JP" dirty="0"/>
              <a:t>19/19</a:t>
            </a:r>
          </a:p>
        </p:txBody>
      </p:sp>
    </p:spTree>
    <p:extLst>
      <p:ext uri="{BB962C8B-B14F-4D97-AF65-F5344CB8AC3E}">
        <p14:creationId xmlns:p14="http://schemas.microsoft.com/office/powerpoint/2010/main" val="3412105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07DC20-7609-3840-8839-6B621E401028}"/>
              </a:ext>
            </a:extLst>
          </p:cNvPr>
          <p:cNvSpPr>
            <a:spLocks noGrp="1"/>
          </p:cNvSpPr>
          <p:nvPr>
            <p:ph type="title"/>
          </p:nvPr>
        </p:nvSpPr>
        <p:spPr/>
        <p:txBody>
          <a:bodyPr/>
          <a:lstStyle/>
          <a:p>
            <a:r>
              <a:rPr kumimoji="1" lang="en-US" altLang="ja-JP" dirty="0" err="1">
                <a:solidFill>
                  <a:schemeClr val="accent1"/>
                </a:solidFill>
                <a:latin typeface="Yu Gothic Medium" panose="020B0400000000000000" pitchFamily="34" charset="-128"/>
                <a:ea typeface="Yu Gothic Medium" panose="020B0400000000000000" pitchFamily="34" charset="-128"/>
              </a:rPr>
              <a:t>ARKit</a:t>
            </a:r>
            <a:r>
              <a:rPr kumimoji="1" lang="ja-JP" altLang="en-US">
                <a:solidFill>
                  <a:schemeClr val="accent1"/>
                </a:solidFill>
                <a:latin typeface="Yu Gothic Medium" panose="020B0400000000000000" pitchFamily="34" charset="-128"/>
                <a:ea typeface="Yu Gothic Medium" panose="020B0400000000000000" pitchFamily="34" charset="-128"/>
              </a:rPr>
              <a:t>のモーションキャプチャ</a:t>
            </a:r>
          </a:p>
        </p:txBody>
      </p:sp>
      <p:sp>
        <p:nvSpPr>
          <p:cNvPr id="3" name="コンテンツ プレースホルダー 2">
            <a:extLst>
              <a:ext uri="{FF2B5EF4-FFF2-40B4-BE49-F238E27FC236}">
                <a16:creationId xmlns:a16="http://schemas.microsoft.com/office/drawing/2014/main" id="{2133AFD5-8887-8149-B4D3-DF109D853E3D}"/>
              </a:ext>
            </a:extLst>
          </p:cNvPr>
          <p:cNvSpPr>
            <a:spLocks noGrp="1"/>
          </p:cNvSpPr>
          <p:nvPr>
            <p:ph idx="1"/>
          </p:nvPr>
        </p:nvSpPr>
        <p:spPr>
          <a:xfrm>
            <a:off x="838200" y="2109334"/>
            <a:ext cx="3690257" cy="3239722"/>
          </a:xfrm>
        </p:spPr>
        <p:txBody>
          <a:bodyPr>
            <a:normAutofit/>
          </a:bodyPr>
          <a:lstStyle/>
          <a:p>
            <a:r>
              <a:rPr lang="ja-JP" altLang="en-US"/>
              <a:t>カメラ画像中の人体を認識し、動きを追跡する</a:t>
            </a:r>
            <a:endParaRPr lang="en-US" altLang="ja-JP" dirty="0"/>
          </a:p>
          <a:p>
            <a:endParaRPr lang="en-US" altLang="ja-JP" dirty="0"/>
          </a:p>
          <a:p>
            <a:r>
              <a:rPr lang="ja-JP" altLang="en-US"/>
              <a:t>追跡した情報を骨格の姿勢として保持する</a:t>
            </a:r>
            <a:endParaRPr lang="en-US" altLang="ja-JP" dirty="0"/>
          </a:p>
          <a:p>
            <a:pPr marL="357188" indent="-357188">
              <a:buNone/>
            </a:pPr>
            <a:endParaRPr lang="en-US" altLang="ja-JP" dirty="0"/>
          </a:p>
          <a:p>
            <a:pPr marL="0" indent="0">
              <a:buNone/>
            </a:pPr>
            <a:endParaRPr kumimoji="1" lang="en-US" altLang="ja-JP" dirty="0"/>
          </a:p>
        </p:txBody>
      </p:sp>
      <p:pic>
        <p:nvPicPr>
          <p:cNvPr id="5" name="図 4" descr="草, 屋外, スポーツ, 再生 が含まれている画像&#10;&#10;自動的に生成された説明">
            <a:extLst>
              <a:ext uri="{FF2B5EF4-FFF2-40B4-BE49-F238E27FC236}">
                <a16:creationId xmlns:a16="http://schemas.microsoft.com/office/drawing/2014/main" id="{DF4F3C35-7809-C241-BDC0-7FD4F2E21C73}"/>
              </a:ext>
            </a:extLst>
          </p:cNvPr>
          <p:cNvPicPr>
            <a:picLocks noChangeAspect="1"/>
          </p:cNvPicPr>
          <p:nvPr/>
        </p:nvPicPr>
        <p:blipFill>
          <a:blip r:embed="rId3"/>
          <a:stretch>
            <a:fillRect/>
          </a:stretch>
        </p:blipFill>
        <p:spPr>
          <a:xfrm>
            <a:off x="4827036" y="1690688"/>
            <a:ext cx="6526764" cy="4536897"/>
          </a:xfrm>
          <a:prstGeom prst="rect">
            <a:avLst/>
          </a:prstGeom>
        </p:spPr>
      </p:pic>
      <p:sp>
        <p:nvSpPr>
          <p:cNvPr id="6" name="テキスト ボックス 5">
            <a:extLst>
              <a:ext uri="{FF2B5EF4-FFF2-40B4-BE49-F238E27FC236}">
                <a16:creationId xmlns:a16="http://schemas.microsoft.com/office/drawing/2014/main" id="{AEAB4BD2-482F-4B4C-B2FD-BE23911E974D}"/>
              </a:ext>
            </a:extLst>
          </p:cNvPr>
          <p:cNvSpPr txBox="1"/>
          <p:nvPr/>
        </p:nvSpPr>
        <p:spPr>
          <a:xfrm>
            <a:off x="0" y="6534834"/>
            <a:ext cx="838200" cy="369332"/>
          </a:xfrm>
          <a:prstGeom prst="rect">
            <a:avLst/>
          </a:prstGeom>
          <a:noFill/>
        </p:spPr>
        <p:txBody>
          <a:bodyPr wrap="square" rtlCol="0">
            <a:spAutoFit/>
          </a:bodyPr>
          <a:lstStyle/>
          <a:p>
            <a:r>
              <a:rPr kumimoji="1" lang="en-US" altLang="ja-JP" dirty="0"/>
              <a:t>  2/19</a:t>
            </a:r>
            <a:endParaRPr kumimoji="1" lang="ja-JP" altLang="en-US"/>
          </a:p>
        </p:txBody>
      </p:sp>
    </p:spTree>
    <p:extLst>
      <p:ext uri="{BB962C8B-B14F-4D97-AF65-F5344CB8AC3E}">
        <p14:creationId xmlns:p14="http://schemas.microsoft.com/office/powerpoint/2010/main" val="2416232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EE9218-B31A-EF4A-A0F6-5DA9256E1844}"/>
              </a:ext>
            </a:extLst>
          </p:cNvPr>
          <p:cNvSpPr>
            <a:spLocks noGrp="1"/>
          </p:cNvSpPr>
          <p:nvPr>
            <p:ph type="title"/>
          </p:nvPr>
        </p:nvSpPr>
        <p:spPr/>
        <p:txBody>
          <a:bodyPr/>
          <a:lstStyle/>
          <a:p>
            <a:r>
              <a:rPr lang="en-US" altLang="ja-JP" dirty="0" err="1">
                <a:solidFill>
                  <a:schemeClr val="accent1"/>
                </a:solidFill>
                <a:latin typeface="Yu Gothic Medium" panose="020B0400000000000000" pitchFamily="34" charset="-128"/>
                <a:ea typeface="Yu Gothic Medium" panose="020B0400000000000000" pitchFamily="34" charset="-128"/>
              </a:rPr>
              <a:t>ARKit</a:t>
            </a:r>
            <a:r>
              <a:rPr lang="ja-JP" altLang="en-US">
                <a:solidFill>
                  <a:schemeClr val="accent1"/>
                </a:solidFill>
                <a:latin typeface="Yu Gothic Medium" panose="020B0400000000000000" pitchFamily="34" charset="-128"/>
                <a:ea typeface="Yu Gothic Medium" panose="020B0400000000000000" pitchFamily="34" charset="-128"/>
              </a:rPr>
              <a:t>の人体姿勢情報</a:t>
            </a:r>
            <a:endParaRPr kumimoji="1" lang="ja-JP" altLang="en-US">
              <a:solidFill>
                <a:schemeClr val="accent1"/>
              </a:solidFill>
              <a:latin typeface="Yu Gothic Medium" panose="020B0400000000000000" pitchFamily="34" charset="-128"/>
              <a:ea typeface="Yu Gothic Medium" panose="020B0400000000000000" pitchFamily="34" charset="-128"/>
            </a:endParaRPr>
          </a:p>
        </p:txBody>
      </p:sp>
      <p:sp>
        <p:nvSpPr>
          <p:cNvPr id="3" name="コンテンツ プレースホルダー 2">
            <a:extLst>
              <a:ext uri="{FF2B5EF4-FFF2-40B4-BE49-F238E27FC236}">
                <a16:creationId xmlns:a16="http://schemas.microsoft.com/office/drawing/2014/main" id="{85F0F591-A2EF-7548-9E50-F170D9382010}"/>
              </a:ext>
            </a:extLst>
          </p:cNvPr>
          <p:cNvSpPr>
            <a:spLocks noGrp="1"/>
          </p:cNvSpPr>
          <p:nvPr>
            <p:ph idx="1"/>
          </p:nvPr>
        </p:nvSpPr>
        <p:spPr>
          <a:xfrm>
            <a:off x="838200" y="1825625"/>
            <a:ext cx="5523202" cy="4351338"/>
          </a:xfrm>
        </p:spPr>
        <p:txBody>
          <a:bodyPr/>
          <a:lstStyle/>
          <a:p>
            <a:r>
              <a:rPr kumimoji="1" lang="en-US" altLang="ja-JP" dirty="0"/>
              <a:t>91</a:t>
            </a:r>
            <a:r>
              <a:rPr kumimoji="1" lang="ja-JP" altLang="en-US"/>
              <a:t>個の関節</a:t>
            </a:r>
            <a:r>
              <a:rPr lang="ja-JP" altLang="en-US"/>
              <a:t>（ジョイント）の位置と姿勢</a:t>
            </a:r>
            <a:endParaRPr kumimoji="1" lang="en-US" altLang="ja-JP" dirty="0"/>
          </a:p>
          <a:p>
            <a:endParaRPr lang="en-US" altLang="ja-JP" dirty="0"/>
          </a:p>
          <a:p>
            <a:r>
              <a:rPr lang="en-US" altLang="ja-JP" dirty="0"/>
              <a:t>r</a:t>
            </a:r>
            <a:r>
              <a:rPr kumimoji="1" lang="en-US" altLang="ja-JP" dirty="0"/>
              <a:t>oot</a:t>
            </a:r>
            <a:r>
              <a:rPr kumimoji="1" lang="ja-JP" altLang="en-US"/>
              <a:t>を最上位とする親子関係を持つ階層構造</a:t>
            </a:r>
            <a:endParaRPr kumimoji="1" lang="en-US" altLang="ja-JP" dirty="0"/>
          </a:p>
          <a:p>
            <a:endParaRPr lang="en-US" altLang="ja-JP" dirty="0"/>
          </a:p>
          <a:p>
            <a:r>
              <a:rPr kumimoji="1" lang="ja-JP" altLang="en-US"/>
              <a:t>それぞれに名前がつけられており、個別に値にアクセス可能</a:t>
            </a:r>
          </a:p>
        </p:txBody>
      </p:sp>
      <p:pic>
        <p:nvPicPr>
          <p:cNvPr id="4" name="図 3" descr="光 が含まれている画像&#10;&#10;自動的に生成された説明">
            <a:extLst>
              <a:ext uri="{FF2B5EF4-FFF2-40B4-BE49-F238E27FC236}">
                <a16:creationId xmlns:a16="http://schemas.microsoft.com/office/drawing/2014/main" id="{F578A6FE-0A3C-C84A-8353-951C56A95440}"/>
              </a:ext>
            </a:extLst>
          </p:cNvPr>
          <p:cNvPicPr/>
          <p:nvPr/>
        </p:nvPicPr>
        <p:blipFill>
          <a:blip r:embed="rId3">
            <a:extLst>
              <a:ext uri="{28A0092B-C50C-407E-A947-70E740481C1C}">
                <a14:useLocalDpi xmlns:a14="http://schemas.microsoft.com/office/drawing/2010/main" val="0"/>
              </a:ext>
            </a:extLst>
          </a:blip>
          <a:stretch>
            <a:fillRect/>
          </a:stretch>
        </p:blipFill>
        <p:spPr>
          <a:xfrm>
            <a:off x="7294462" y="1395663"/>
            <a:ext cx="4059337" cy="4781299"/>
          </a:xfrm>
          <a:prstGeom prst="rect">
            <a:avLst/>
          </a:prstGeom>
        </p:spPr>
      </p:pic>
      <p:sp>
        <p:nvSpPr>
          <p:cNvPr id="5" name="テキスト ボックス 4">
            <a:extLst>
              <a:ext uri="{FF2B5EF4-FFF2-40B4-BE49-F238E27FC236}">
                <a16:creationId xmlns:a16="http://schemas.microsoft.com/office/drawing/2014/main" id="{70E8D7B9-7B77-F64E-9194-7CC8A759EA65}"/>
              </a:ext>
            </a:extLst>
          </p:cNvPr>
          <p:cNvSpPr txBox="1"/>
          <p:nvPr/>
        </p:nvSpPr>
        <p:spPr>
          <a:xfrm>
            <a:off x="8392017" y="3626047"/>
            <a:ext cx="1006613" cy="307777"/>
          </a:xfrm>
          <a:prstGeom prst="rect">
            <a:avLst/>
          </a:prstGeom>
          <a:noFill/>
        </p:spPr>
        <p:txBody>
          <a:bodyPr wrap="square" rtlCol="0">
            <a:spAutoFit/>
          </a:bodyPr>
          <a:lstStyle/>
          <a:p>
            <a:r>
              <a:rPr kumimoji="1" lang="en-US" altLang="ja-JP" sz="1400" dirty="0">
                <a:solidFill>
                  <a:schemeClr val="bg1"/>
                </a:solidFill>
                <a:latin typeface="Meiryo" panose="020B0604030504040204" pitchFamily="34" charset="-128"/>
                <a:ea typeface="Meiryo" panose="020B0604030504040204" pitchFamily="34" charset="-128"/>
              </a:rPr>
              <a:t>root</a:t>
            </a:r>
            <a:endParaRPr kumimoji="1" lang="ja-JP" altLang="en-US" sz="1400">
              <a:solidFill>
                <a:schemeClr val="bg1"/>
              </a:solidFill>
              <a:latin typeface="Meiryo" panose="020B0604030504040204" pitchFamily="34" charset="-128"/>
              <a:ea typeface="Meiryo" panose="020B0604030504040204" pitchFamily="34" charset="-128"/>
            </a:endParaRPr>
          </a:p>
        </p:txBody>
      </p:sp>
      <p:cxnSp>
        <p:nvCxnSpPr>
          <p:cNvPr id="6" name="直線コネクタ 5">
            <a:extLst>
              <a:ext uri="{FF2B5EF4-FFF2-40B4-BE49-F238E27FC236}">
                <a16:creationId xmlns:a16="http://schemas.microsoft.com/office/drawing/2014/main" id="{AEDFE04E-4BAF-CA4C-91CD-67F16D05FE42}"/>
              </a:ext>
            </a:extLst>
          </p:cNvPr>
          <p:cNvCxnSpPr>
            <a:cxnSpLocks/>
          </p:cNvCxnSpPr>
          <p:nvPr/>
        </p:nvCxnSpPr>
        <p:spPr>
          <a:xfrm>
            <a:off x="8895322" y="3779935"/>
            <a:ext cx="262118" cy="1538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B5F48476-BF82-E140-B4DA-269B84275B4A}"/>
              </a:ext>
            </a:extLst>
          </p:cNvPr>
          <p:cNvSpPr txBox="1"/>
          <p:nvPr/>
        </p:nvSpPr>
        <p:spPr>
          <a:xfrm>
            <a:off x="0" y="6534834"/>
            <a:ext cx="838200" cy="369332"/>
          </a:xfrm>
          <a:prstGeom prst="rect">
            <a:avLst/>
          </a:prstGeom>
          <a:noFill/>
        </p:spPr>
        <p:txBody>
          <a:bodyPr wrap="square" rtlCol="0">
            <a:spAutoFit/>
          </a:bodyPr>
          <a:lstStyle/>
          <a:p>
            <a:r>
              <a:rPr kumimoji="1" lang="en-US" altLang="ja-JP" dirty="0"/>
              <a:t>  3/19</a:t>
            </a:r>
            <a:endParaRPr kumimoji="1" lang="ja-JP" altLang="en-US"/>
          </a:p>
        </p:txBody>
      </p:sp>
    </p:spTree>
    <p:extLst>
      <p:ext uri="{BB962C8B-B14F-4D97-AF65-F5344CB8AC3E}">
        <p14:creationId xmlns:p14="http://schemas.microsoft.com/office/powerpoint/2010/main" val="933129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4835E7-CFB0-AC42-A855-E70EBA9E3834}"/>
              </a:ext>
            </a:extLst>
          </p:cNvPr>
          <p:cNvSpPr>
            <a:spLocks noGrp="1"/>
          </p:cNvSpPr>
          <p:nvPr>
            <p:ph type="title"/>
          </p:nvPr>
        </p:nvSpPr>
        <p:spPr/>
        <p:txBody>
          <a:bodyPr/>
          <a:lstStyle/>
          <a:p>
            <a:r>
              <a:rPr lang="en-US" altLang="ja-JP" dirty="0" err="1">
                <a:solidFill>
                  <a:schemeClr val="accent1"/>
                </a:solidFill>
                <a:latin typeface="Yu Gothic Medium" panose="020B0400000000000000" pitchFamily="34" charset="-128"/>
                <a:ea typeface="Yu Gothic Medium" panose="020B0400000000000000" pitchFamily="34" charset="-128"/>
              </a:rPr>
              <a:t>ARKit</a:t>
            </a:r>
            <a:r>
              <a:rPr lang="ja-JP" altLang="en-US">
                <a:solidFill>
                  <a:schemeClr val="accent1"/>
                </a:solidFill>
                <a:latin typeface="Yu Gothic Medium" panose="020B0400000000000000" pitchFamily="34" charset="-128"/>
                <a:ea typeface="Yu Gothic Medium" panose="020B0400000000000000" pitchFamily="34" charset="-128"/>
              </a:rPr>
              <a:t>の人体姿勢情報</a:t>
            </a:r>
            <a:endParaRPr kumimoji="1" lang="ja-JP" altLang="en-US">
              <a:solidFill>
                <a:schemeClr val="accent1"/>
              </a:solidFill>
              <a:latin typeface="Yu Gothic Medium" panose="020B0400000000000000" pitchFamily="34" charset="-128"/>
              <a:ea typeface="Yu Gothic Medium" panose="020B0400000000000000" pitchFamily="34" charset="-128"/>
            </a:endParaRPr>
          </a:p>
        </p:txBody>
      </p:sp>
      <p:sp>
        <p:nvSpPr>
          <p:cNvPr id="3" name="コンテンツ プレースホルダー 2">
            <a:extLst>
              <a:ext uri="{FF2B5EF4-FFF2-40B4-BE49-F238E27FC236}">
                <a16:creationId xmlns:a16="http://schemas.microsoft.com/office/drawing/2014/main" id="{147B0239-45D5-2A4F-855A-93612AADDFB2}"/>
              </a:ext>
            </a:extLst>
          </p:cNvPr>
          <p:cNvSpPr>
            <a:spLocks noGrp="1"/>
          </p:cNvSpPr>
          <p:nvPr>
            <p:ph idx="1"/>
          </p:nvPr>
        </p:nvSpPr>
        <p:spPr>
          <a:xfrm>
            <a:off x="866658" y="1740694"/>
            <a:ext cx="5666772" cy="4351338"/>
          </a:xfrm>
        </p:spPr>
        <p:txBody>
          <a:bodyPr/>
          <a:lstStyle/>
          <a:p>
            <a:r>
              <a:rPr lang="ja-JP" altLang="en-US"/>
              <a:t>ジョイントの位置姿勢が</a:t>
            </a:r>
            <a:r>
              <a:rPr lang="en-US" altLang="ja-JP" dirty="0"/>
              <a:t>2</a:t>
            </a:r>
            <a:r>
              <a:rPr lang="ja-JP" altLang="en-US"/>
              <a:t>種類の</a:t>
            </a:r>
            <a:r>
              <a:rPr lang="en-US" altLang="ja-JP" dirty="0"/>
              <a:t>4x4</a:t>
            </a:r>
            <a:r>
              <a:rPr lang="ja-JP" altLang="en-US"/>
              <a:t>変換行列で表現</a:t>
            </a:r>
            <a:endParaRPr lang="en-US" altLang="ja-JP" dirty="0"/>
          </a:p>
          <a:p>
            <a:endParaRPr kumimoji="1" lang="en-US" altLang="ja-JP" dirty="0"/>
          </a:p>
          <a:p>
            <a:pPr marL="0" indent="0">
              <a:buNone/>
            </a:pPr>
            <a:r>
              <a:rPr lang="en-US" altLang="ja-JP" dirty="0"/>
              <a:t>  </a:t>
            </a:r>
            <a:r>
              <a:rPr lang="en-US" altLang="ja-JP" dirty="0" err="1"/>
              <a:t>modelTransform</a:t>
            </a:r>
            <a:endParaRPr lang="en-US" altLang="ja-JP" dirty="0"/>
          </a:p>
          <a:p>
            <a:pPr marL="0" indent="0">
              <a:buNone/>
            </a:pPr>
            <a:r>
              <a:rPr kumimoji="1" lang="en-US" altLang="ja-JP" dirty="0"/>
              <a:t>  </a:t>
            </a:r>
            <a:r>
              <a:rPr kumimoji="1" lang="ja-JP" altLang="en-US"/>
              <a:t>→</a:t>
            </a:r>
            <a:r>
              <a:rPr kumimoji="1" lang="en-US" altLang="ja-JP" dirty="0"/>
              <a:t>root</a:t>
            </a:r>
            <a:r>
              <a:rPr kumimoji="1" lang="ja-JP" altLang="en-US"/>
              <a:t>を基準とした変換</a:t>
            </a:r>
            <a:endParaRPr kumimoji="1" lang="en-US" altLang="ja-JP" dirty="0"/>
          </a:p>
          <a:p>
            <a:pPr marL="0" indent="0">
              <a:buNone/>
            </a:pPr>
            <a:endParaRPr lang="en-US" altLang="ja-JP" dirty="0"/>
          </a:p>
          <a:p>
            <a:pPr marL="0" indent="0">
              <a:buNone/>
            </a:pPr>
            <a:r>
              <a:rPr kumimoji="1" lang="en-US" altLang="ja-JP" dirty="0"/>
              <a:t>  </a:t>
            </a:r>
            <a:r>
              <a:rPr kumimoji="1" lang="en-US" altLang="ja-JP" dirty="0" err="1"/>
              <a:t>localTransform</a:t>
            </a:r>
            <a:endParaRPr kumimoji="1" lang="en-US" altLang="ja-JP" dirty="0"/>
          </a:p>
          <a:p>
            <a:pPr marL="0" indent="0">
              <a:buNone/>
            </a:pPr>
            <a:r>
              <a:rPr lang="en-US" altLang="ja-JP" dirty="0"/>
              <a:t>  </a:t>
            </a:r>
            <a:r>
              <a:rPr lang="ja-JP" altLang="en-US"/>
              <a:t>→親ジョイントを基準とした変換</a:t>
            </a:r>
            <a:endParaRPr kumimoji="1" lang="ja-JP" altLang="en-US"/>
          </a:p>
        </p:txBody>
      </p:sp>
      <p:pic>
        <p:nvPicPr>
          <p:cNvPr id="5" name="図 4" descr="グラフ が含まれている画像&#10;&#10;自動的に生成された説明">
            <a:extLst>
              <a:ext uri="{FF2B5EF4-FFF2-40B4-BE49-F238E27FC236}">
                <a16:creationId xmlns:a16="http://schemas.microsoft.com/office/drawing/2014/main" id="{77A8CF69-DCBD-7B47-B6FD-FC17A04E8374}"/>
              </a:ext>
            </a:extLst>
          </p:cNvPr>
          <p:cNvPicPr>
            <a:picLocks noChangeAspect="1"/>
          </p:cNvPicPr>
          <p:nvPr/>
        </p:nvPicPr>
        <p:blipFill>
          <a:blip r:embed="rId3"/>
          <a:stretch>
            <a:fillRect/>
          </a:stretch>
        </p:blipFill>
        <p:spPr>
          <a:xfrm>
            <a:off x="6726257" y="1655763"/>
            <a:ext cx="4864100" cy="4521200"/>
          </a:xfrm>
          <a:prstGeom prst="rect">
            <a:avLst/>
          </a:prstGeom>
        </p:spPr>
      </p:pic>
      <p:sp>
        <p:nvSpPr>
          <p:cNvPr id="6" name="テキスト ボックス 5">
            <a:extLst>
              <a:ext uri="{FF2B5EF4-FFF2-40B4-BE49-F238E27FC236}">
                <a16:creationId xmlns:a16="http://schemas.microsoft.com/office/drawing/2014/main" id="{1FE3C3ED-21F9-9740-93C4-862F79990D3C}"/>
              </a:ext>
            </a:extLst>
          </p:cNvPr>
          <p:cNvSpPr txBox="1"/>
          <p:nvPr/>
        </p:nvSpPr>
        <p:spPr>
          <a:xfrm>
            <a:off x="8336673" y="3496289"/>
            <a:ext cx="1006613" cy="307777"/>
          </a:xfrm>
          <a:prstGeom prst="rect">
            <a:avLst/>
          </a:prstGeom>
          <a:noFill/>
        </p:spPr>
        <p:txBody>
          <a:bodyPr wrap="square" rtlCol="0">
            <a:spAutoFit/>
          </a:bodyPr>
          <a:lstStyle/>
          <a:p>
            <a:r>
              <a:rPr kumimoji="1" lang="en-US" altLang="ja-JP" sz="1400" dirty="0">
                <a:solidFill>
                  <a:schemeClr val="bg1"/>
                </a:solidFill>
                <a:latin typeface="Meiryo" panose="020B0604030504040204" pitchFamily="34" charset="-128"/>
                <a:ea typeface="Meiryo" panose="020B0604030504040204" pitchFamily="34" charset="-128"/>
              </a:rPr>
              <a:t>root</a:t>
            </a:r>
            <a:endParaRPr kumimoji="1" lang="ja-JP" altLang="en-US" sz="1400">
              <a:solidFill>
                <a:schemeClr val="bg1"/>
              </a:solidFill>
              <a:latin typeface="Meiryo" panose="020B0604030504040204" pitchFamily="34" charset="-128"/>
              <a:ea typeface="Meiryo" panose="020B0604030504040204" pitchFamily="34" charset="-128"/>
            </a:endParaRPr>
          </a:p>
        </p:txBody>
      </p:sp>
      <p:cxnSp>
        <p:nvCxnSpPr>
          <p:cNvPr id="8" name="直線コネクタ 7">
            <a:extLst>
              <a:ext uri="{FF2B5EF4-FFF2-40B4-BE49-F238E27FC236}">
                <a16:creationId xmlns:a16="http://schemas.microsoft.com/office/drawing/2014/main" id="{40459517-6D1E-B547-B14C-AEB810119A3F}"/>
              </a:ext>
            </a:extLst>
          </p:cNvPr>
          <p:cNvCxnSpPr>
            <a:cxnSpLocks/>
          </p:cNvCxnSpPr>
          <p:nvPr/>
        </p:nvCxnSpPr>
        <p:spPr>
          <a:xfrm>
            <a:off x="8839978" y="3650177"/>
            <a:ext cx="262118" cy="1538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2D76782E-00AD-5541-BEE6-200B773CD7EE}"/>
              </a:ext>
            </a:extLst>
          </p:cNvPr>
          <p:cNvSpPr txBox="1"/>
          <p:nvPr/>
        </p:nvSpPr>
        <p:spPr>
          <a:xfrm>
            <a:off x="10449125" y="2273114"/>
            <a:ext cx="1006613" cy="307777"/>
          </a:xfrm>
          <a:prstGeom prst="rect">
            <a:avLst/>
          </a:prstGeom>
          <a:noFill/>
        </p:spPr>
        <p:txBody>
          <a:bodyPr wrap="square" rtlCol="0">
            <a:spAutoFit/>
          </a:bodyPr>
          <a:lstStyle/>
          <a:p>
            <a:r>
              <a:rPr kumimoji="1" lang="en-US" altLang="ja-JP" sz="1400" dirty="0" err="1">
                <a:solidFill>
                  <a:schemeClr val="bg1"/>
                </a:solidFill>
                <a:latin typeface="Meiryo" panose="020B0604030504040204" pitchFamily="34" charset="-128"/>
                <a:ea typeface="Meiryo" panose="020B0604030504040204" pitchFamily="34" charset="-128"/>
              </a:rPr>
              <a:t>lefthand</a:t>
            </a:r>
            <a:endParaRPr kumimoji="1" lang="ja-JP" altLang="en-US" sz="1400">
              <a:solidFill>
                <a:schemeClr val="bg1"/>
              </a:solidFill>
              <a:latin typeface="Meiryo" panose="020B0604030504040204" pitchFamily="34" charset="-128"/>
              <a:ea typeface="Meiryo" panose="020B0604030504040204" pitchFamily="34" charset="-128"/>
            </a:endParaRPr>
          </a:p>
        </p:txBody>
      </p:sp>
      <p:cxnSp>
        <p:nvCxnSpPr>
          <p:cNvPr id="14" name="直線矢印コネクタ 13">
            <a:extLst>
              <a:ext uri="{FF2B5EF4-FFF2-40B4-BE49-F238E27FC236}">
                <a16:creationId xmlns:a16="http://schemas.microsoft.com/office/drawing/2014/main" id="{73E390AC-92FE-C84C-949F-33A8D5717C95}"/>
              </a:ext>
            </a:extLst>
          </p:cNvPr>
          <p:cNvCxnSpPr>
            <a:cxnSpLocks/>
          </p:cNvCxnSpPr>
          <p:nvPr/>
        </p:nvCxnSpPr>
        <p:spPr>
          <a:xfrm flipV="1">
            <a:off x="9102097" y="2631458"/>
            <a:ext cx="1753173" cy="1172609"/>
          </a:xfrm>
          <a:prstGeom prst="straightConnector1">
            <a:avLst/>
          </a:prstGeom>
          <a:ln w="63500">
            <a:solidFill>
              <a:srgbClr val="FF0000"/>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E2C65E46-59AE-794C-AB52-AEEA27F0F55C}"/>
              </a:ext>
            </a:extLst>
          </p:cNvPr>
          <p:cNvCxnSpPr>
            <a:cxnSpLocks/>
          </p:cNvCxnSpPr>
          <p:nvPr/>
        </p:nvCxnSpPr>
        <p:spPr>
          <a:xfrm>
            <a:off x="10332743" y="2631457"/>
            <a:ext cx="522526" cy="0"/>
          </a:xfrm>
          <a:prstGeom prst="straightConnector1">
            <a:avLst/>
          </a:prstGeom>
          <a:ln w="63500">
            <a:solidFill>
              <a:srgbClr val="FF0000"/>
            </a:solidFill>
            <a:tailEnd type="triangle" w="lg" len="sm"/>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8F2143D9-26FF-2E42-9912-8020DF6D4C85}"/>
              </a:ext>
            </a:extLst>
          </p:cNvPr>
          <p:cNvSpPr txBox="1"/>
          <p:nvPr/>
        </p:nvSpPr>
        <p:spPr>
          <a:xfrm>
            <a:off x="0" y="6534834"/>
            <a:ext cx="838200" cy="369332"/>
          </a:xfrm>
          <a:prstGeom prst="rect">
            <a:avLst/>
          </a:prstGeom>
          <a:noFill/>
        </p:spPr>
        <p:txBody>
          <a:bodyPr wrap="square" rtlCol="0">
            <a:spAutoFit/>
          </a:bodyPr>
          <a:lstStyle/>
          <a:p>
            <a:r>
              <a:rPr kumimoji="1" lang="en-US" altLang="ja-JP" dirty="0"/>
              <a:t>  4/19</a:t>
            </a:r>
            <a:endParaRPr kumimoji="1" lang="ja-JP" altLang="en-US"/>
          </a:p>
        </p:txBody>
      </p:sp>
    </p:spTree>
    <p:extLst>
      <p:ext uri="{BB962C8B-B14F-4D97-AF65-F5344CB8AC3E}">
        <p14:creationId xmlns:p14="http://schemas.microsoft.com/office/powerpoint/2010/main" val="192395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dissolv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9C3689-7237-CE4F-AB6D-B2184EA7F8F8}"/>
              </a:ext>
            </a:extLst>
          </p:cNvPr>
          <p:cNvSpPr>
            <a:spLocks noGrp="1"/>
          </p:cNvSpPr>
          <p:nvPr>
            <p:ph type="title"/>
          </p:nvPr>
        </p:nvSpPr>
        <p:spPr/>
        <p:txBody>
          <a:bodyPr/>
          <a:lstStyle/>
          <a:p>
            <a:r>
              <a:rPr kumimoji="1" lang="en-US" altLang="ja-JP" dirty="0">
                <a:solidFill>
                  <a:schemeClr val="accent1"/>
                </a:solidFill>
                <a:latin typeface="Yu Gothic Medium" panose="020B0400000000000000" pitchFamily="34" charset="-128"/>
                <a:ea typeface="Yu Gothic Medium" panose="020B0400000000000000" pitchFamily="34" charset="-128"/>
              </a:rPr>
              <a:t>BVH</a:t>
            </a:r>
            <a:r>
              <a:rPr lang="ja-JP" altLang="en-US">
                <a:solidFill>
                  <a:schemeClr val="accent1"/>
                </a:solidFill>
                <a:latin typeface="Yu Gothic Medium" panose="020B0400000000000000" pitchFamily="34" charset="-128"/>
                <a:ea typeface="Yu Gothic Medium" panose="020B0400000000000000" pitchFamily="34" charset="-128"/>
              </a:rPr>
              <a:t>ファイル</a:t>
            </a:r>
            <a:endParaRPr kumimoji="1" lang="ja-JP" altLang="en-US">
              <a:solidFill>
                <a:schemeClr val="accent1"/>
              </a:solidFill>
              <a:latin typeface="Yu Gothic Medium" panose="020B0400000000000000" pitchFamily="34" charset="-128"/>
              <a:ea typeface="Yu Gothic Medium" panose="020B0400000000000000" pitchFamily="34" charset="-128"/>
            </a:endParaRPr>
          </a:p>
        </p:txBody>
      </p:sp>
      <p:sp>
        <p:nvSpPr>
          <p:cNvPr id="3" name="コンテンツ プレースホルダー 2">
            <a:extLst>
              <a:ext uri="{FF2B5EF4-FFF2-40B4-BE49-F238E27FC236}">
                <a16:creationId xmlns:a16="http://schemas.microsoft.com/office/drawing/2014/main" id="{111D22A5-8643-1141-9F1E-1928B723ED79}"/>
              </a:ext>
            </a:extLst>
          </p:cNvPr>
          <p:cNvSpPr>
            <a:spLocks noGrp="1"/>
          </p:cNvSpPr>
          <p:nvPr>
            <p:ph idx="1"/>
          </p:nvPr>
        </p:nvSpPr>
        <p:spPr>
          <a:xfrm>
            <a:off x="838200" y="1825625"/>
            <a:ext cx="5257800" cy="4351338"/>
          </a:xfrm>
        </p:spPr>
        <p:txBody>
          <a:bodyPr/>
          <a:lstStyle/>
          <a:p>
            <a:r>
              <a:rPr kumimoji="1" lang="ja-JP" altLang="en-US"/>
              <a:t>モーションデータ用のファイルフォーマット</a:t>
            </a:r>
            <a:endParaRPr kumimoji="1" lang="en-US" altLang="ja-JP" dirty="0"/>
          </a:p>
          <a:p>
            <a:endParaRPr lang="en-US" altLang="ja-JP" dirty="0"/>
          </a:p>
          <a:p>
            <a:r>
              <a:rPr kumimoji="1" lang="ja-JP" altLang="en-US"/>
              <a:t>スケルトンの構造を表す</a:t>
            </a:r>
            <a:r>
              <a:rPr kumimoji="1" lang="en-US" altLang="ja-JP" dirty="0"/>
              <a:t>HIERARCHY</a:t>
            </a:r>
            <a:r>
              <a:rPr kumimoji="1" lang="ja-JP" altLang="en-US"/>
              <a:t>と</a:t>
            </a:r>
            <a:endParaRPr lang="en-US" altLang="ja-JP" dirty="0"/>
          </a:p>
          <a:p>
            <a:pPr marL="241300" indent="-241300">
              <a:buNone/>
            </a:pPr>
            <a:r>
              <a:rPr lang="en-US" altLang="ja-JP" dirty="0"/>
              <a:t>   </a:t>
            </a:r>
            <a:r>
              <a:rPr kumimoji="1" lang="ja-JP" altLang="en-US"/>
              <a:t>動きのパラメータの値を表す</a:t>
            </a:r>
            <a:r>
              <a:rPr kumimoji="1" lang="en-US" altLang="ja-JP" dirty="0"/>
              <a:t>          </a:t>
            </a:r>
            <a:r>
              <a:rPr kumimoji="1" lang="ja-JP" altLang="en-US"/>
              <a:t>　　</a:t>
            </a:r>
            <a:r>
              <a:rPr lang="en-US" altLang="ja-JP" dirty="0"/>
              <a:t>MOTION</a:t>
            </a:r>
            <a:endParaRPr kumimoji="1" lang="en-US" altLang="ja-JP" dirty="0"/>
          </a:p>
        </p:txBody>
      </p:sp>
      <p:graphicFrame>
        <p:nvGraphicFramePr>
          <p:cNvPr id="5" name="表 4">
            <a:extLst>
              <a:ext uri="{FF2B5EF4-FFF2-40B4-BE49-F238E27FC236}">
                <a16:creationId xmlns:a16="http://schemas.microsoft.com/office/drawing/2014/main" id="{3EA825ED-CB2C-7F41-9494-2915A6C3CA31}"/>
              </a:ext>
            </a:extLst>
          </p:cNvPr>
          <p:cNvGraphicFramePr>
            <a:graphicFrameLocks noGrp="1"/>
          </p:cNvGraphicFramePr>
          <p:nvPr>
            <p:extLst>
              <p:ext uri="{D42A27DB-BD31-4B8C-83A1-F6EECF244321}">
                <p14:modId xmlns:p14="http://schemas.microsoft.com/office/powerpoint/2010/main" val="1852668215"/>
              </p:ext>
            </p:extLst>
          </p:nvPr>
        </p:nvGraphicFramePr>
        <p:xfrm>
          <a:off x="6096000" y="1200149"/>
          <a:ext cx="5401733" cy="5292725"/>
        </p:xfrm>
        <a:graphic>
          <a:graphicData uri="http://schemas.openxmlformats.org/drawingml/2006/table">
            <a:tbl>
              <a:tblPr firstRow="1" firstCol="1" bandRow="1">
                <a:tableStyleId>{5C22544A-7EE6-4342-B048-85BDC9FD1C3A}</a:tableStyleId>
              </a:tblPr>
              <a:tblGrid>
                <a:gridCol w="5401733">
                  <a:extLst>
                    <a:ext uri="{9D8B030D-6E8A-4147-A177-3AD203B41FA5}">
                      <a16:colId xmlns:a16="http://schemas.microsoft.com/office/drawing/2014/main" val="3307815377"/>
                    </a:ext>
                  </a:extLst>
                </a:gridCol>
              </a:tblGrid>
              <a:tr h="5292725">
                <a:tc>
                  <a:txBody>
                    <a:bodyPr/>
                    <a:lstStyle/>
                    <a:p>
                      <a:pPr algn="just">
                        <a:lnSpc>
                          <a:spcPts val="1500"/>
                        </a:lnSpc>
                      </a:pPr>
                      <a:endParaRPr lang="en-US" sz="2000" kern="100" dirty="0">
                        <a:solidFill>
                          <a:schemeClr val="tx1"/>
                        </a:solidFill>
                        <a:effectLst/>
                      </a:endParaRPr>
                    </a:p>
                    <a:p>
                      <a:pPr algn="just">
                        <a:lnSpc>
                          <a:spcPts val="1500"/>
                        </a:lnSpc>
                      </a:pPr>
                      <a:r>
                        <a:rPr lang="en-US" sz="2000" kern="100" dirty="0">
                          <a:solidFill>
                            <a:schemeClr val="tx1"/>
                          </a:solidFill>
                          <a:effectLst/>
                        </a:rPr>
                        <a:t>HIERARCHY</a:t>
                      </a:r>
                      <a:endParaRPr lang="ja-JP" sz="2000" kern="100">
                        <a:solidFill>
                          <a:schemeClr val="tx1"/>
                        </a:solidFill>
                        <a:effectLst/>
                      </a:endParaRPr>
                    </a:p>
                    <a:p>
                      <a:pPr algn="just">
                        <a:lnSpc>
                          <a:spcPts val="1500"/>
                        </a:lnSpc>
                      </a:pPr>
                      <a:r>
                        <a:rPr lang="en-US" sz="2000" kern="100" dirty="0">
                          <a:solidFill>
                            <a:schemeClr val="tx1"/>
                          </a:solidFill>
                          <a:effectLst/>
                        </a:rPr>
                        <a:t>ROOT root</a:t>
                      </a:r>
                      <a:endParaRPr lang="ja-JP" sz="2000" kern="100">
                        <a:solidFill>
                          <a:schemeClr val="tx1"/>
                        </a:solidFill>
                        <a:effectLst/>
                      </a:endParaRPr>
                    </a:p>
                    <a:p>
                      <a:pPr algn="just">
                        <a:lnSpc>
                          <a:spcPts val="1500"/>
                        </a:lnSpc>
                      </a:pPr>
                      <a:r>
                        <a:rPr lang="en-US" sz="2000" kern="100" dirty="0">
                          <a:solidFill>
                            <a:schemeClr val="tx1"/>
                          </a:solidFill>
                          <a:effectLst/>
                        </a:rPr>
                        <a:t>{</a:t>
                      </a:r>
                      <a:endParaRPr lang="ja-JP" sz="2000" kern="100">
                        <a:solidFill>
                          <a:schemeClr val="tx1"/>
                        </a:solidFill>
                        <a:effectLst/>
                      </a:endParaRPr>
                    </a:p>
                    <a:p>
                      <a:pPr algn="just">
                        <a:lnSpc>
                          <a:spcPts val="1500"/>
                        </a:lnSpc>
                      </a:pPr>
                      <a:r>
                        <a:rPr lang="en-US" sz="2000" kern="100" dirty="0">
                          <a:solidFill>
                            <a:schemeClr val="tx1"/>
                          </a:solidFill>
                          <a:effectLst/>
                        </a:rPr>
                        <a:t>    OFFSET 0.000000 0.000000 0.000000</a:t>
                      </a:r>
                      <a:endParaRPr lang="ja-JP" sz="2000" kern="100">
                        <a:solidFill>
                          <a:schemeClr val="tx1"/>
                        </a:solidFill>
                        <a:effectLst/>
                      </a:endParaRPr>
                    </a:p>
                    <a:p>
                      <a:pPr algn="just">
                        <a:lnSpc>
                          <a:spcPts val="1500"/>
                        </a:lnSpc>
                      </a:pPr>
                      <a:r>
                        <a:rPr lang="en-US" sz="2000" kern="100" dirty="0">
                          <a:solidFill>
                            <a:schemeClr val="tx1"/>
                          </a:solidFill>
                          <a:effectLst/>
                        </a:rPr>
                        <a:t>    CHANNELS 6 </a:t>
                      </a:r>
                      <a:r>
                        <a:rPr lang="en-US" sz="2000" kern="100" dirty="0" err="1">
                          <a:solidFill>
                            <a:schemeClr val="tx1"/>
                          </a:solidFill>
                          <a:effectLst/>
                        </a:rPr>
                        <a:t>Xposition</a:t>
                      </a:r>
                      <a:r>
                        <a:rPr lang="en-US" sz="2000" kern="100" dirty="0">
                          <a:solidFill>
                            <a:schemeClr val="tx1"/>
                          </a:solidFill>
                          <a:effectLst/>
                        </a:rPr>
                        <a:t> </a:t>
                      </a:r>
                      <a:r>
                        <a:rPr lang="en-US" sz="2000" kern="100" dirty="0" err="1">
                          <a:solidFill>
                            <a:schemeClr val="tx1"/>
                          </a:solidFill>
                          <a:effectLst/>
                        </a:rPr>
                        <a:t>Yposition</a:t>
                      </a:r>
                      <a:r>
                        <a:rPr lang="en-US" sz="2000" kern="100" dirty="0">
                          <a:solidFill>
                            <a:schemeClr val="tx1"/>
                          </a:solidFill>
                          <a:effectLst/>
                        </a:rPr>
                        <a:t> </a:t>
                      </a:r>
                      <a:r>
                        <a:rPr lang="en-US" sz="2000" kern="100" dirty="0" err="1">
                          <a:solidFill>
                            <a:schemeClr val="tx1"/>
                          </a:solidFill>
                          <a:effectLst/>
                        </a:rPr>
                        <a:t>Zposition</a:t>
                      </a:r>
                      <a:r>
                        <a:rPr lang="en-US" sz="2000" kern="100" dirty="0">
                          <a:solidFill>
                            <a:schemeClr val="tx1"/>
                          </a:solidFill>
                          <a:effectLst/>
                        </a:rPr>
                        <a:t> </a:t>
                      </a:r>
                      <a:r>
                        <a:rPr lang="en-US" sz="2000" kern="100" dirty="0" err="1">
                          <a:solidFill>
                            <a:schemeClr val="tx1"/>
                          </a:solidFill>
                          <a:effectLst/>
                        </a:rPr>
                        <a:t>Xrotation</a:t>
                      </a:r>
                      <a:r>
                        <a:rPr lang="en-US" sz="2000" kern="100" dirty="0">
                          <a:solidFill>
                            <a:schemeClr val="tx1"/>
                          </a:solidFill>
                          <a:effectLst/>
                        </a:rPr>
                        <a:t> </a:t>
                      </a:r>
                      <a:r>
                        <a:rPr lang="en-US" sz="2000" kern="100" dirty="0" err="1">
                          <a:solidFill>
                            <a:schemeClr val="tx1"/>
                          </a:solidFill>
                          <a:effectLst/>
                        </a:rPr>
                        <a:t>Yrotation</a:t>
                      </a:r>
                      <a:r>
                        <a:rPr lang="en-US" sz="2000" kern="100" dirty="0">
                          <a:solidFill>
                            <a:schemeClr val="tx1"/>
                          </a:solidFill>
                          <a:effectLst/>
                        </a:rPr>
                        <a:t> </a:t>
                      </a:r>
                      <a:r>
                        <a:rPr lang="en-US" sz="2000" kern="100" dirty="0" err="1">
                          <a:solidFill>
                            <a:schemeClr val="tx1"/>
                          </a:solidFill>
                          <a:effectLst/>
                        </a:rPr>
                        <a:t>Zrotation</a:t>
                      </a:r>
                      <a:endParaRPr lang="ja-JP" sz="2000" kern="100">
                        <a:solidFill>
                          <a:schemeClr val="tx1"/>
                        </a:solidFill>
                        <a:effectLst/>
                      </a:endParaRPr>
                    </a:p>
                    <a:p>
                      <a:pPr algn="just">
                        <a:lnSpc>
                          <a:spcPts val="1500"/>
                        </a:lnSpc>
                      </a:pPr>
                      <a:r>
                        <a:rPr lang="en-US" sz="2000" kern="100" dirty="0">
                          <a:solidFill>
                            <a:schemeClr val="tx1"/>
                          </a:solidFill>
                          <a:effectLst/>
                        </a:rPr>
                        <a:t>    JOINT </a:t>
                      </a:r>
                      <a:r>
                        <a:rPr lang="en-US" sz="2000" kern="100" dirty="0" err="1">
                          <a:solidFill>
                            <a:schemeClr val="tx1"/>
                          </a:solidFill>
                          <a:effectLst/>
                        </a:rPr>
                        <a:t>hips_joint</a:t>
                      </a:r>
                      <a:endParaRPr lang="ja-JP" sz="2000" kern="100">
                        <a:solidFill>
                          <a:schemeClr val="tx1"/>
                        </a:solidFill>
                        <a:effectLst/>
                      </a:endParaRPr>
                    </a:p>
                    <a:p>
                      <a:pPr algn="just">
                        <a:lnSpc>
                          <a:spcPts val="1500"/>
                        </a:lnSpc>
                      </a:pPr>
                      <a:r>
                        <a:rPr lang="en-US" sz="2000" kern="100" dirty="0">
                          <a:solidFill>
                            <a:schemeClr val="tx1"/>
                          </a:solidFill>
                          <a:effectLst/>
                        </a:rPr>
                        <a:t>    {</a:t>
                      </a:r>
                      <a:endParaRPr lang="ja-JP" sz="2000" kern="100">
                        <a:solidFill>
                          <a:schemeClr val="tx1"/>
                        </a:solidFill>
                        <a:effectLst/>
                      </a:endParaRPr>
                    </a:p>
                    <a:p>
                      <a:pPr algn="just">
                        <a:lnSpc>
                          <a:spcPts val="1500"/>
                        </a:lnSpc>
                      </a:pPr>
                      <a:r>
                        <a:rPr lang="en-US" sz="2000" kern="100" dirty="0">
                          <a:solidFill>
                            <a:schemeClr val="tx1"/>
                          </a:solidFill>
                          <a:effectLst/>
                        </a:rPr>
                        <a:t>        OFFSET -0.000000 0.000000 0.000000</a:t>
                      </a:r>
                      <a:endParaRPr lang="ja-JP" sz="2000" kern="100">
                        <a:solidFill>
                          <a:schemeClr val="tx1"/>
                        </a:solidFill>
                        <a:effectLst/>
                      </a:endParaRPr>
                    </a:p>
                    <a:p>
                      <a:pPr algn="just">
                        <a:lnSpc>
                          <a:spcPts val="1500"/>
                        </a:lnSpc>
                      </a:pPr>
                      <a:r>
                        <a:rPr lang="en-US" sz="2000" kern="100" dirty="0">
                          <a:solidFill>
                            <a:schemeClr val="tx1"/>
                          </a:solidFill>
                          <a:effectLst/>
                        </a:rPr>
                        <a:t>        CHANNELS 3 </a:t>
                      </a:r>
                      <a:r>
                        <a:rPr lang="en-US" sz="2000" kern="100" dirty="0" err="1">
                          <a:solidFill>
                            <a:schemeClr val="tx1"/>
                          </a:solidFill>
                          <a:effectLst/>
                        </a:rPr>
                        <a:t>Xrotation</a:t>
                      </a:r>
                      <a:r>
                        <a:rPr lang="en-US" sz="2000" kern="100" dirty="0">
                          <a:solidFill>
                            <a:schemeClr val="tx1"/>
                          </a:solidFill>
                          <a:effectLst/>
                        </a:rPr>
                        <a:t> </a:t>
                      </a:r>
                      <a:r>
                        <a:rPr lang="en-US" sz="2000" kern="100" dirty="0" err="1">
                          <a:solidFill>
                            <a:schemeClr val="tx1"/>
                          </a:solidFill>
                          <a:effectLst/>
                        </a:rPr>
                        <a:t>Yrotation</a:t>
                      </a:r>
                      <a:r>
                        <a:rPr lang="en-US" sz="2000" kern="100" dirty="0">
                          <a:solidFill>
                            <a:schemeClr val="tx1"/>
                          </a:solidFill>
                          <a:effectLst/>
                        </a:rPr>
                        <a:t> </a:t>
                      </a:r>
                      <a:r>
                        <a:rPr lang="en-US" sz="2000" kern="100" dirty="0" err="1">
                          <a:solidFill>
                            <a:schemeClr val="tx1"/>
                          </a:solidFill>
                          <a:effectLst/>
                        </a:rPr>
                        <a:t>Zrotation</a:t>
                      </a:r>
                      <a:endParaRPr lang="ja-JP" sz="2000" kern="100">
                        <a:solidFill>
                          <a:schemeClr val="tx1"/>
                        </a:solidFill>
                        <a:effectLst/>
                      </a:endParaRPr>
                    </a:p>
                    <a:p>
                      <a:pPr algn="just">
                        <a:lnSpc>
                          <a:spcPts val="1500"/>
                        </a:lnSpc>
                      </a:pPr>
                      <a:r>
                        <a:rPr lang="en-US" sz="2000" kern="100" dirty="0">
                          <a:solidFill>
                            <a:schemeClr val="tx1"/>
                          </a:solidFill>
                          <a:effectLst/>
                        </a:rPr>
                        <a:t>        JOINT </a:t>
                      </a:r>
                      <a:r>
                        <a:rPr lang="en-US" sz="2000" kern="100" dirty="0" err="1">
                          <a:solidFill>
                            <a:schemeClr val="tx1"/>
                          </a:solidFill>
                          <a:effectLst/>
                        </a:rPr>
                        <a:t>left_upLeg_joint</a:t>
                      </a:r>
                      <a:endParaRPr lang="en-US" sz="2000" kern="100" dirty="0">
                        <a:solidFill>
                          <a:schemeClr val="tx1"/>
                        </a:solidFill>
                        <a:effectLst/>
                      </a:endParaRPr>
                    </a:p>
                    <a:p>
                      <a:pPr algn="just">
                        <a:lnSpc>
                          <a:spcPts val="1500"/>
                        </a:lnSpc>
                      </a:pPr>
                      <a:endParaRPr lang="en-US" sz="2000" kern="100" dirty="0">
                        <a:solidFill>
                          <a:schemeClr val="tx1"/>
                        </a:solidFill>
                        <a:effectLst/>
                      </a:endParaRPr>
                    </a:p>
                    <a:p>
                      <a:pPr algn="just">
                        <a:lnSpc>
                          <a:spcPts val="1500"/>
                        </a:lnSpc>
                      </a:pPr>
                      <a:r>
                        <a:rPr lang="en-US" altLang="ja-JP" sz="2000" kern="100" dirty="0">
                          <a:solidFill>
                            <a:schemeClr val="tx1"/>
                          </a:solidFill>
                          <a:effectLst/>
                        </a:rPr>
                        <a:t>.</a:t>
                      </a:r>
                    </a:p>
                    <a:p>
                      <a:pPr algn="just">
                        <a:lnSpc>
                          <a:spcPts val="1500"/>
                        </a:lnSpc>
                      </a:pPr>
                      <a:r>
                        <a:rPr lang="en-US" altLang="ja-JP" sz="2000" kern="100" dirty="0">
                          <a:solidFill>
                            <a:schemeClr val="tx1"/>
                          </a:solidFill>
                          <a:effectLst/>
                        </a:rPr>
                        <a:t>.</a:t>
                      </a:r>
                    </a:p>
                    <a:p>
                      <a:pPr algn="just">
                        <a:lnSpc>
                          <a:spcPts val="1500"/>
                        </a:lnSpc>
                      </a:pPr>
                      <a:r>
                        <a:rPr lang="en-US" altLang="ja-JP" sz="2000" kern="100" dirty="0">
                          <a:solidFill>
                            <a:schemeClr val="tx1"/>
                          </a:solidFill>
                          <a:effectLst/>
                        </a:rPr>
                        <a:t>.</a:t>
                      </a:r>
                    </a:p>
                    <a:p>
                      <a:pPr algn="just">
                        <a:lnSpc>
                          <a:spcPts val="1500"/>
                        </a:lnSpc>
                      </a:pPr>
                      <a:endParaRPr lang="en-US" altLang="ja-JP" sz="2000" kern="100" dirty="0">
                        <a:solidFill>
                          <a:schemeClr val="tx1"/>
                        </a:solidFill>
                        <a:effectLst/>
                      </a:endParaRPr>
                    </a:p>
                    <a:p>
                      <a:pPr algn="just">
                        <a:lnSpc>
                          <a:spcPts val="1500"/>
                        </a:lnSpc>
                      </a:pPr>
                      <a:r>
                        <a:rPr lang="en-US" altLang="ja-JP" sz="2000" kern="100" dirty="0">
                          <a:solidFill>
                            <a:schemeClr val="tx1"/>
                          </a:solidFill>
                          <a:effectLst/>
                        </a:rPr>
                        <a:t>}</a:t>
                      </a:r>
                      <a:endParaRPr lang="ja-JP" sz="2000" kern="100">
                        <a:solidFill>
                          <a:schemeClr val="tx1"/>
                        </a:solidFill>
                        <a:effectLst/>
                      </a:endParaRPr>
                    </a:p>
                    <a:p>
                      <a:pPr algn="just">
                        <a:lnSpc>
                          <a:spcPts val="1500"/>
                        </a:lnSpc>
                      </a:pPr>
                      <a:r>
                        <a:rPr lang="en-US" sz="2000" kern="100" dirty="0">
                          <a:solidFill>
                            <a:schemeClr val="tx1"/>
                          </a:solidFill>
                          <a:effectLst/>
                        </a:rPr>
                        <a:t>MOTION</a:t>
                      </a:r>
                      <a:endParaRPr lang="ja-JP" sz="2000" kern="100">
                        <a:solidFill>
                          <a:schemeClr val="tx1"/>
                        </a:solidFill>
                        <a:effectLst/>
                      </a:endParaRPr>
                    </a:p>
                    <a:p>
                      <a:pPr algn="just">
                        <a:lnSpc>
                          <a:spcPts val="1500"/>
                        </a:lnSpc>
                      </a:pPr>
                      <a:r>
                        <a:rPr lang="en-US" sz="2000" kern="100" dirty="0">
                          <a:solidFill>
                            <a:schemeClr val="tx1"/>
                          </a:solidFill>
                          <a:effectLst/>
                        </a:rPr>
                        <a:t>Frames: 2</a:t>
                      </a:r>
                      <a:endParaRPr lang="ja-JP" sz="2000" kern="100">
                        <a:solidFill>
                          <a:schemeClr val="tx1"/>
                        </a:solidFill>
                        <a:effectLst/>
                      </a:endParaRPr>
                    </a:p>
                    <a:p>
                      <a:pPr algn="just">
                        <a:lnSpc>
                          <a:spcPts val="1500"/>
                        </a:lnSpc>
                      </a:pPr>
                      <a:r>
                        <a:rPr lang="en-US" sz="2000" kern="100" dirty="0">
                          <a:solidFill>
                            <a:schemeClr val="tx1"/>
                          </a:solidFill>
                          <a:effectLst/>
                        </a:rPr>
                        <a:t>Frame Time: 0.016666</a:t>
                      </a:r>
                      <a:endParaRPr lang="ja-JP" sz="2000" kern="100">
                        <a:solidFill>
                          <a:schemeClr val="tx1"/>
                        </a:solidFill>
                        <a:effectLst/>
                      </a:endParaRPr>
                    </a:p>
                    <a:p>
                      <a:pPr algn="just">
                        <a:lnSpc>
                          <a:spcPts val="1500"/>
                        </a:lnSpc>
                      </a:pPr>
                      <a:r>
                        <a:rPr lang="en-US" sz="2000" kern="100" dirty="0">
                          <a:solidFill>
                            <a:schemeClr val="tx1"/>
                          </a:solidFill>
                          <a:effectLst/>
                        </a:rPr>
                        <a:t>0.0 0.0 0.0 6.27315 -35.71763 0.95748764 0.5088709 -0.01720456 -0.020046335 -13.6494255 5.068608 2.6307757 19.741205 23.586985 -7.9058814 2.6826084 18.901114 32.10575 2.941923 0.5828457 11.0975895 1.6342e-05 1.8983157e-05 -2.8317287e-05…</a:t>
                      </a:r>
                      <a:endParaRPr lang="ja-JP" sz="2000" kern="100">
                        <a:solidFill>
                          <a:schemeClr val="tx1"/>
                        </a:solidFill>
                        <a:effectLst/>
                        <a:latin typeface="Century" panose="02040604050505020304" pitchFamily="18" charset="0"/>
                        <a:ea typeface="ＭＳ 明朝" panose="02020609040205080304" pitchFamily="49" charset="-128"/>
                        <a:cs typeface="Times New Roman" panose="02020603050405020304" pitchFamily="18" charset="0"/>
                      </a:endParaRPr>
                    </a:p>
                  </a:txBody>
                  <a:tcPr marL="38346" marR="383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3245175"/>
                  </a:ext>
                </a:extLst>
              </a:tr>
            </a:tbl>
          </a:graphicData>
        </a:graphic>
      </p:graphicFrame>
      <p:sp>
        <p:nvSpPr>
          <p:cNvPr id="7" name="テキスト ボックス 6">
            <a:extLst>
              <a:ext uri="{FF2B5EF4-FFF2-40B4-BE49-F238E27FC236}">
                <a16:creationId xmlns:a16="http://schemas.microsoft.com/office/drawing/2014/main" id="{CA07098D-C39A-9549-8CFA-95567847DCFB}"/>
              </a:ext>
            </a:extLst>
          </p:cNvPr>
          <p:cNvSpPr txBox="1"/>
          <p:nvPr/>
        </p:nvSpPr>
        <p:spPr>
          <a:xfrm>
            <a:off x="0" y="6534834"/>
            <a:ext cx="838200" cy="369332"/>
          </a:xfrm>
          <a:prstGeom prst="rect">
            <a:avLst/>
          </a:prstGeom>
          <a:noFill/>
        </p:spPr>
        <p:txBody>
          <a:bodyPr wrap="square" rtlCol="0">
            <a:spAutoFit/>
          </a:bodyPr>
          <a:lstStyle/>
          <a:p>
            <a:r>
              <a:rPr kumimoji="1" lang="en-US" altLang="ja-JP" dirty="0"/>
              <a:t>  5/19</a:t>
            </a:r>
            <a:endParaRPr kumimoji="1" lang="ja-JP" altLang="en-US"/>
          </a:p>
        </p:txBody>
      </p:sp>
    </p:spTree>
    <p:extLst>
      <p:ext uri="{BB962C8B-B14F-4D97-AF65-F5344CB8AC3E}">
        <p14:creationId xmlns:p14="http://schemas.microsoft.com/office/powerpoint/2010/main" val="2197712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4BE50E-531D-3E40-AB8D-5C98EFBE8587}"/>
              </a:ext>
            </a:extLst>
          </p:cNvPr>
          <p:cNvSpPr>
            <a:spLocks noGrp="1"/>
          </p:cNvSpPr>
          <p:nvPr>
            <p:ph type="title"/>
          </p:nvPr>
        </p:nvSpPr>
        <p:spPr/>
        <p:txBody>
          <a:bodyPr/>
          <a:lstStyle/>
          <a:p>
            <a:r>
              <a:rPr lang="en-US" altLang="ja-JP" dirty="0">
                <a:solidFill>
                  <a:schemeClr val="accent1"/>
                </a:solidFill>
                <a:latin typeface="Yu Gothic Medium" panose="020B0400000000000000" pitchFamily="34" charset="-128"/>
                <a:ea typeface="Yu Gothic Medium" panose="020B0400000000000000" pitchFamily="34" charset="-128"/>
              </a:rPr>
              <a:t>BVH</a:t>
            </a:r>
            <a:r>
              <a:rPr lang="ja-JP" altLang="en-US">
                <a:solidFill>
                  <a:schemeClr val="accent1"/>
                </a:solidFill>
                <a:latin typeface="Yu Gothic Medium" panose="020B0400000000000000" pitchFamily="34" charset="-128"/>
                <a:ea typeface="Yu Gothic Medium" panose="020B0400000000000000" pitchFamily="34" charset="-128"/>
              </a:rPr>
              <a:t>で使用する姿勢情報への変換</a:t>
            </a:r>
            <a:endParaRPr kumimoji="1" lang="ja-JP" altLang="en-US">
              <a:solidFill>
                <a:schemeClr val="accent1"/>
              </a:solidFill>
              <a:latin typeface="Yu Gothic Medium" panose="020B0400000000000000" pitchFamily="34" charset="-128"/>
              <a:ea typeface="Yu Gothic Medium" panose="020B0400000000000000" pitchFamily="34" charset="-128"/>
            </a:endParaRPr>
          </a:p>
        </p:txBody>
      </p:sp>
      <p:sp>
        <p:nvSpPr>
          <p:cNvPr id="3" name="コンテンツ プレースホルダー 2">
            <a:extLst>
              <a:ext uri="{FF2B5EF4-FFF2-40B4-BE49-F238E27FC236}">
                <a16:creationId xmlns:a16="http://schemas.microsoft.com/office/drawing/2014/main" id="{1192B4AF-89B3-9D4A-8476-16E8B52B3D71}"/>
              </a:ext>
            </a:extLst>
          </p:cNvPr>
          <p:cNvSpPr>
            <a:spLocks noGrp="1"/>
          </p:cNvSpPr>
          <p:nvPr>
            <p:ph idx="1"/>
          </p:nvPr>
        </p:nvSpPr>
        <p:spPr>
          <a:xfrm>
            <a:off x="838200" y="2141537"/>
            <a:ext cx="10515600" cy="4351338"/>
          </a:xfrm>
        </p:spPr>
        <p:txBody>
          <a:bodyPr/>
          <a:lstStyle/>
          <a:p>
            <a:pPr marL="0" indent="0" algn="ctr">
              <a:buNone/>
            </a:pPr>
            <a:r>
              <a:rPr kumimoji="1" lang="en-US" altLang="ja-JP" sz="2800" dirty="0" err="1"/>
              <a:t>modelTransform</a:t>
            </a:r>
            <a:endParaRPr kumimoji="1" lang="en-US" altLang="ja-JP" sz="2800" dirty="0"/>
          </a:p>
          <a:p>
            <a:pPr marL="0" indent="0" algn="ctr">
              <a:buNone/>
            </a:pPr>
            <a:endParaRPr lang="en-US" altLang="ja-JP" dirty="0"/>
          </a:p>
          <a:p>
            <a:pPr marL="0" indent="0" algn="ctr">
              <a:buNone/>
            </a:pPr>
            <a:r>
              <a:rPr kumimoji="1" lang="ja-JP" altLang="en-US" sz="2800"/>
              <a:t>ローカルな変換行列</a:t>
            </a:r>
            <a:endParaRPr kumimoji="1" lang="en-US" altLang="ja-JP" sz="2800" dirty="0"/>
          </a:p>
          <a:p>
            <a:pPr marL="0" indent="0" algn="ctr">
              <a:buNone/>
            </a:pPr>
            <a:endParaRPr lang="en-US" altLang="ja-JP" dirty="0"/>
          </a:p>
          <a:p>
            <a:pPr marL="0" indent="0" algn="ctr">
              <a:buNone/>
            </a:pPr>
            <a:r>
              <a:rPr kumimoji="1" lang="ja-JP" altLang="en-US" sz="2800"/>
              <a:t>初期姿勢を考慮した変換行列</a:t>
            </a:r>
            <a:endParaRPr kumimoji="1" lang="en-US" altLang="ja-JP" sz="2800" dirty="0"/>
          </a:p>
          <a:p>
            <a:pPr marL="0" indent="0" algn="ctr">
              <a:buNone/>
            </a:pPr>
            <a:endParaRPr lang="en-US" altLang="ja-JP" dirty="0"/>
          </a:p>
          <a:p>
            <a:pPr marL="0" indent="0" algn="ctr">
              <a:buNone/>
            </a:pPr>
            <a:r>
              <a:rPr kumimoji="1" lang="ja-JP" altLang="en-US" sz="2800"/>
              <a:t>オイラー角</a:t>
            </a:r>
            <a:endParaRPr kumimoji="1" lang="en-US" altLang="ja-JP" sz="2800" dirty="0"/>
          </a:p>
        </p:txBody>
      </p:sp>
      <p:sp>
        <p:nvSpPr>
          <p:cNvPr id="4" name="下矢印 3">
            <a:extLst>
              <a:ext uri="{FF2B5EF4-FFF2-40B4-BE49-F238E27FC236}">
                <a16:creationId xmlns:a16="http://schemas.microsoft.com/office/drawing/2014/main" id="{7907C05D-22C7-ED45-BE13-82044CEA243D}"/>
              </a:ext>
            </a:extLst>
          </p:cNvPr>
          <p:cNvSpPr/>
          <p:nvPr/>
        </p:nvSpPr>
        <p:spPr>
          <a:xfrm>
            <a:off x="5648960" y="2682240"/>
            <a:ext cx="894080" cy="40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a:extLst>
              <a:ext uri="{FF2B5EF4-FFF2-40B4-BE49-F238E27FC236}">
                <a16:creationId xmlns:a16="http://schemas.microsoft.com/office/drawing/2014/main" id="{F0A1801F-A937-C043-93CC-E7FA929B4D58}"/>
              </a:ext>
            </a:extLst>
          </p:cNvPr>
          <p:cNvSpPr/>
          <p:nvPr/>
        </p:nvSpPr>
        <p:spPr>
          <a:xfrm>
            <a:off x="5648960" y="3749041"/>
            <a:ext cx="894080" cy="40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a:extLst>
              <a:ext uri="{FF2B5EF4-FFF2-40B4-BE49-F238E27FC236}">
                <a16:creationId xmlns:a16="http://schemas.microsoft.com/office/drawing/2014/main" id="{80A10F48-BA6F-7245-8E78-A97D7A11AC0E}"/>
              </a:ext>
            </a:extLst>
          </p:cNvPr>
          <p:cNvSpPr/>
          <p:nvPr/>
        </p:nvSpPr>
        <p:spPr>
          <a:xfrm>
            <a:off x="5648960" y="4745039"/>
            <a:ext cx="894080" cy="40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4C4399EB-3EC5-5344-B278-D05646276551}"/>
              </a:ext>
            </a:extLst>
          </p:cNvPr>
          <p:cNvSpPr txBox="1"/>
          <p:nvPr/>
        </p:nvSpPr>
        <p:spPr>
          <a:xfrm>
            <a:off x="0" y="6534834"/>
            <a:ext cx="838200" cy="369332"/>
          </a:xfrm>
          <a:prstGeom prst="rect">
            <a:avLst/>
          </a:prstGeom>
          <a:noFill/>
        </p:spPr>
        <p:txBody>
          <a:bodyPr wrap="square" rtlCol="0">
            <a:spAutoFit/>
          </a:bodyPr>
          <a:lstStyle/>
          <a:p>
            <a:r>
              <a:rPr kumimoji="1" lang="en-US" altLang="ja-JP" dirty="0"/>
              <a:t>  6/19</a:t>
            </a:r>
            <a:endParaRPr kumimoji="1" lang="ja-JP" altLang="en-US"/>
          </a:p>
        </p:txBody>
      </p:sp>
    </p:spTree>
    <p:extLst>
      <p:ext uri="{BB962C8B-B14F-4D97-AF65-F5344CB8AC3E}">
        <p14:creationId xmlns:p14="http://schemas.microsoft.com/office/powerpoint/2010/main" val="117409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4BE50E-531D-3E40-AB8D-5C98EFBE8587}"/>
              </a:ext>
            </a:extLst>
          </p:cNvPr>
          <p:cNvSpPr>
            <a:spLocks noGrp="1"/>
          </p:cNvSpPr>
          <p:nvPr>
            <p:ph type="title"/>
          </p:nvPr>
        </p:nvSpPr>
        <p:spPr/>
        <p:txBody>
          <a:bodyPr/>
          <a:lstStyle/>
          <a:p>
            <a:r>
              <a:rPr lang="en-US" altLang="ja-JP" dirty="0">
                <a:solidFill>
                  <a:schemeClr val="accent1"/>
                </a:solidFill>
                <a:latin typeface="Yu Gothic Medium" panose="020B0400000000000000" pitchFamily="34" charset="-128"/>
                <a:ea typeface="Yu Gothic Medium" panose="020B0400000000000000" pitchFamily="34" charset="-128"/>
              </a:rPr>
              <a:t>BVH</a:t>
            </a:r>
            <a:r>
              <a:rPr lang="ja-JP" altLang="en-US">
                <a:solidFill>
                  <a:schemeClr val="accent1"/>
                </a:solidFill>
                <a:latin typeface="Yu Gothic Medium" panose="020B0400000000000000" pitchFamily="34" charset="-128"/>
                <a:ea typeface="Yu Gothic Medium" panose="020B0400000000000000" pitchFamily="34" charset="-128"/>
              </a:rPr>
              <a:t>で使用する姿勢情報への変換</a:t>
            </a:r>
            <a:endParaRPr kumimoji="1" lang="ja-JP" altLang="en-US">
              <a:solidFill>
                <a:schemeClr val="accent1"/>
              </a:solidFill>
              <a:latin typeface="Yu Gothic Medium" panose="020B0400000000000000" pitchFamily="34" charset="-128"/>
              <a:ea typeface="Yu Gothic Medium" panose="020B0400000000000000" pitchFamily="34" charset="-128"/>
            </a:endParaRPr>
          </a:p>
        </p:txBody>
      </p:sp>
      <p:sp>
        <p:nvSpPr>
          <p:cNvPr id="3" name="コンテンツ プレースホルダー 2">
            <a:extLst>
              <a:ext uri="{FF2B5EF4-FFF2-40B4-BE49-F238E27FC236}">
                <a16:creationId xmlns:a16="http://schemas.microsoft.com/office/drawing/2014/main" id="{1192B4AF-89B3-9D4A-8476-16E8B52B3D71}"/>
              </a:ext>
            </a:extLst>
          </p:cNvPr>
          <p:cNvSpPr>
            <a:spLocks noGrp="1"/>
          </p:cNvSpPr>
          <p:nvPr>
            <p:ph idx="1"/>
          </p:nvPr>
        </p:nvSpPr>
        <p:spPr>
          <a:xfrm>
            <a:off x="838200" y="2141537"/>
            <a:ext cx="10515600" cy="4351338"/>
          </a:xfrm>
        </p:spPr>
        <p:txBody>
          <a:bodyPr/>
          <a:lstStyle/>
          <a:p>
            <a:r>
              <a:rPr kumimoji="1" lang="en-US" altLang="ja-JP" dirty="0"/>
              <a:t>BVH</a:t>
            </a:r>
            <a:r>
              <a:rPr kumimoji="1" lang="ja-JP" altLang="en-US"/>
              <a:t>に記述する回転角は親ジョイントを基準としたもの</a:t>
            </a:r>
            <a:endParaRPr kumimoji="1" lang="en-US" altLang="ja-JP" dirty="0"/>
          </a:p>
          <a:p>
            <a:pPr lvl="1">
              <a:buFont typeface="Wingdings" pitchFamily="2" charset="2"/>
              <a:buChar char="u"/>
            </a:pPr>
            <a:r>
              <a:rPr lang="en-US" altLang="ja-JP" sz="2800" dirty="0" err="1"/>
              <a:t>modelTransform</a:t>
            </a:r>
            <a:r>
              <a:rPr lang="ja-JP" altLang="en-US" sz="2800"/>
              <a:t>を使用するため座標系を変換する</a:t>
            </a:r>
            <a:endParaRPr kumimoji="1" lang="en-US" altLang="ja-JP" dirty="0"/>
          </a:p>
          <a:p>
            <a:endParaRPr lang="en-US" altLang="ja-JP" dirty="0"/>
          </a:p>
          <a:p>
            <a:r>
              <a:rPr kumimoji="1" lang="en-US" altLang="ja-JP" dirty="0" err="1"/>
              <a:t>ARKit</a:t>
            </a:r>
            <a:r>
              <a:rPr kumimoji="1" lang="ja-JP" altLang="en-US"/>
              <a:t>と</a:t>
            </a:r>
            <a:r>
              <a:rPr kumimoji="1" lang="en-US" altLang="ja-JP" dirty="0"/>
              <a:t>BVH</a:t>
            </a:r>
            <a:r>
              <a:rPr kumimoji="1" lang="ja-JP" altLang="en-US"/>
              <a:t>はニュートラルな状態（初期姿勢）が違う</a:t>
            </a:r>
            <a:endParaRPr lang="en-US" altLang="ja-JP" dirty="0"/>
          </a:p>
          <a:p>
            <a:pPr lvl="1">
              <a:buFont typeface="Wingdings" pitchFamily="2" charset="2"/>
              <a:buChar char="u"/>
            </a:pPr>
            <a:r>
              <a:rPr lang="en-US" altLang="ja-JP" sz="2800" dirty="0"/>
              <a:t>BVH</a:t>
            </a:r>
            <a:r>
              <a:rPr lang="ja-JP" altLang="en-US" sz="2800"/>
              <a:t>ファイルの初期姿勢からの変換行列に変換する</a:t>
            </a:r>
            <a:endParaRPr kumimoji="1" lang="en-US" altLang="ja-JP" sz="2800" dirty="0"/>
          </a:p>
        </p:txBody>
      </p:sp>
      <p:sp>
        <p:nvSpPr>
          <p:cNvPr id="5" name="テキスト ボックス 4">
            <a:extLst>
              <a:ext uri="{FF2B5EF4-FFF2-40B4-BE49-F238E27FC236}">
                <a16:creationId xmlns:a16="http://schemas.microsoft.com/office/drawing/2014/main" id="{388A1C63-AB14-9942-8CE8-1753C90858CE}"/>
              </a:ext>
            </a:extLst>
          </p:cNvPr>
          <p:cNvSpPr txBox="1"/>
          <p:nvPr/>
        </p:nvSpPr>
        <p:spPr>
          <a:xfrm>
            <a:off x="0" y="6534834"/>
            <a:ext cx="838200" cy="369332"/>
          </a:xfrm>
          <a:prstGeom prst="rect">
            <a:avLst/>
          </a:prstGeom>
          <a:noFill/>
        </p:spPr>
        <p:txBody>
          <a:bodyPr wrap="square" rtlCol="0">
            <a:spAutoFit/>
          </a:bodyPr>
          <a:lstStyle/>
          <a:p>
            <a:r>
              <a:rPr kumimoji="1" lang="en-US" altLang="ja-JP" dirty="0"/>
              <a:t>  7/19</a:t>
            </a:r>
            <a:endParaRPr kumimoji="1" lang="ja-JP" altLang="en-US"/>
          </a:p>
        </p:txBody>
      </p:sp>
    </p:spTree>
    <p:extLst>
      <p:ext uri="{BB962C8B-B14F-4D97-AF65-F5344CB8AC3E}">
        <p14:creationId xmlns:p14="http://schemas.microsoft.com/office/powerpoint/2010/main" val="2841229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35CF97-2B14-F945-B259-404476E5829A}"/>
              </a:ext>
            </a:extLst>
          </p:cNvPr>
          <p:cNvSpPr>
            <a:spLocks noGrp="1"/>
          </p:cNvSpPr>
          <p:nvPr>
            <p:ph type="title"/>
          </p:nvPr>
        </p:nvSpPr>
        <p:spPr/>
        <p:txBody>
          <a:bodyPr/>
          <a:lstStyle/>
          <a:p>
            <a:r>
              <a:rPr kumimoji="1" lang="en-US" altLang="ja-JP" dirty="0" err="1">
                <a:solidFill>
                  <a:schemeClr val="accent1"/>
                </a:solidFill>
                <a:latin typeface="Yu Gothic Medium" panose="020B0400000000000000" pitchFamily="34" charset="-128"/>
                <a:ea typeface="Yu Gothic Medium" panose="020B0400000000000000" pitchFamily="34" charset="-128"/>
              </a:rPr>
              <a:t>modelTransform</a:t>
            </a:r>
            <a:r>
              <a:rPr kumimoji="1" lang="ja-JP" altLang="en-US">
                <a:solidFill>
                  <a:schemeClr val="accent1"/>
                </a:solidFill>
                <a:latin typeface="Yu Gothic Medium" panose="020B0400000000000000" pitchFamily="34" charset="-128"/>
                <a:ea typeface="Yu Gothic Medium" panose="020B0400000000000000" pitchFamily="34" charset="-128"/>
              </a:rPr>
              <a:t>の座標系の変換</a:t>
            </a:r>
          </a:p>
        </p:txBody>
      </p:sp>
      <p:pic>
        <p:nvPicPr>
          <p:cNvPr id="8" name="図 7">
            <a:extLst>
              <a:ext uri="{FF2B5EF4-FFF2-40B4-BE49-F238E27FC236}">
                <a16:creationId xmlns:a16="http://schemas.microsoft.com/office/drawing/2014/main" id="{AEE9F10E-3A23-CF47-8EAB-1DDC19279D3C}"/>
              </a:ext>
            </a:extLst>
          </p:cNvPr>
          <p:cNvPicPr/>
          <p:nvPr/>
        </p:nvPicPr>
        <p:blipFill>
          <a:blip r:embed="rId3"/>
          <a:stretch>
            <a:fillRect/>
          </a:stretch>
        </p:blipFill>
        <p:spPr>
          <a:xfrm>
            <a:off x="3366608" y="1825625"/>
            <a:ext cx="5458784" cy="4077335"/>
          </a:xfrm>
          <a:prstGeom prst="rect">
            <a:avLst/>
          </a:prstGeom>
        </p:spPr>
      </p:pic>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A77C4B1D-04D6-6742-BFC0-2A86E7FC67A0}"/>
                  </a:ext>
                </a:extLst>
              </p:cNvPr>
              <p:cNvSpPr txBox="1"/>
              <p:nvPr/>
            </p:nvSpPr>
            <p:spPr>
              <a:xfrm>
                <a:off x="6955423" y="3859278"/>
                <a:ext cx="37439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𝑀</m:t>
                          </m:r>
                        </m:e>
                        <m:sub>
                          <m:r>
                            <a:rPr kumimoji="1" lang="en-US" altLang="ja-JP" sz="2000" b="0" i="1" smtClean="0">
                              <a:latin typeface="Cambria Math" panose="02040503050406030204" pitchFamily="18" charset="0"/>
                            </a:rPr>
                            <m:t>1</m:t>
                          </m:r>
                        </m:sub>
                      </m:sSub>
                    </m:oMath>
                  </m:oMathPara>
                </a14:m>
                <a:endParaRPr kumimoji="1" lang="ja-JP" altLang="en-US" sz="2000"/>
              </a:p>
            </p:txBody>
          </p:sp>
        </mc:Choice>
        <mc:Fallback xmlns="">
          <p:sp>
            <p:nvSpPr>
              <p:cNvPr id="10" name="テキスト ボックス 9">
                <a:extLst>
                  <a:ext uri="{FF2B5EF4-FFF2-40B4-BE49-F238E27FC236}">
                    <a16:creationId xmlns:a16="http://schemas.microsoft.com/office/drawing/2014/main" id="{A77C4B1D-04D6-6742-BFC0-2A86E7FC67A0}"/>
                  </a:ext>
                </a:extLst>
              </p:cNvPr>
              <p:cNvSpPr txBox="1">
                <a:spLocks noRot="1" noChangeAspect="1" noMove="1" noResize="1" noEditPoints="1" noAdjustHandles="1" noChangeArrowheads="1" noChangeShapeType="1" noTextEdit="1"/>
              </p:cNvSpPr>
              <p:nvPr/>
            </p:nvSpPr>
            <p:spPr>
              <a:xfrm>
                <a:off x="6955423" y="3859278"/>
                <a:ext cx="374397" cy="307777"/>
              </a:xfrm>
              <a:prstGeom prst="rect">
                <a:avLst/>
              </a:prstGeom>
              <a:blipFill>
                <a:blip r:embed="rId4"/>
                <a:stretch>
                  <a:fillRect l="-13333" r="-6667" b="-115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2A25B89E-CE59-0D47-9A1C-593718BFDEA9}"/>
                  </a:ext>
                </a:extLst>
              </p:cNvPr>
              <p:cNvSpPr txBox="1"/>
              <p:nvPr/>
            </p:nvSpPr>
            <p:spPr>
              <a:xfrm>
                <a:off x="6258738" y="3152001"/>
                <a:ext cx="38036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𝑀</m:t>
                          </m:r>
                        </m:e>
                        <m:sub>
                          <m:r>
                            <a:rPr kumimoji="1" lang="en-US" altLang="ja-JP" sz="2000" b="0" i="1" smtClean="0">
                              <a:latin typeface="Cambria Math" panose="02040503050406030204" pitchFamily="18" charset="0"/>
                            </a:rPr>
                            <m:t>2</m:t>
                          </m:r>
                        </m:sub>
                      </m:sSub>
                    </m:oMath>
                  </m:oMathPara>
                </a14:m>
                <a:endParaRPr kumimoji="1" lang="ja-JP" altLang="en-US" sz="2000"/>
              </a:p>
            </p:txBody>
          </p:sp>
        </mc:Choice>
        <mc:Fallback xmlns="">
          <p:sp>
            <p:nvSpPr>
              <p:cNvPr id="13" name="テキスト ボックス 12">
                <a:extLst>
                  <a:ext uri="{FF2B5EF4-FFF2-40B4-BE49-F238E27FC236}">
                    <a16:creationId xmlns:a16="http://schemas.microsoft.com/office/drawing/2014/main" id="{2A25B89E-CE59-0D47-9A1C-593718BFDEA9}"/>
                  </a:ext>
                </a:extLst>
              </p:cNvPr>
              <p:cNvSpPr txBox="1">
                <a:spLocks noRot="1" noChangeAspect="1" noMove="1" noResize="1" noEditPoints="1" noAdjustHandles="1" noChangeArrowheads="1" noChangeShapeType="1" noTextEdit="1"/>
              </p:cNvSpPr>
              <p:nvPr/>
            </p:nvSpPr>
            <p:spPr>
              <a:xfrm>
                <a:off x="6258738" y="3152001"/>
                <a:ext cx="380361" cy="307777"/>
              </a:xfrm>
              <a:prstGeom prst="rect">
                <a:avLst/>
              </a:prstGeom>
              <a:blipFill>
                <a:blip r:embed="rId5"/>
                <a:stretch>
                  <a:fillRect l="-12903" r="-6452" b="-12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E8D1A451-A70B-F84A-835B-EF7E4D9EB3EE}"/>
                  </a:ext>
                </a:extLst>
              </p:cNvPr>
              <p:cNvSpPr txBox="1"/>
              <p:nvPr/>
            </p:nvSpPr>
            <p:spPr>
              <a:xfrm>
                <a:off x="7293977" y="2297030"/>
                <a:ext cx="28200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i="1">
                          <a:latin typeface="Cambria Math" panose="02040503050406030204" pitchFamily="18" charset="0"/>
                        </a:rPr>
                        <m:t>𝑀</m:t>
                      </m:r>
                    </m:oMath>
                  </m:oMathPara>
                </a14:m>
                <a:endParaRPr kumimoji="1" lang="ja-JP" altLang="en-US" sz="2000"/>
              </a:p>
            </p:txBody>
          </p:sp>
        </mc:Choice>
        <mc:Fallback xmlns="">
          <p:sp>
            <p:nvSpPr>
              <p:cNvPr id="14" name="テキスト ボックス 13">
                <a:extLst>
                  <a:ext uri="{FF2B5EF4-FFF2-40B4-BE49-F238E27FC236}">
                    <a16:creationId xmlns:a16="http://schemas.microsoft.com/office/drawing/2014/main" id="{E8D1A451-A70B-F84A-835B-EF7E4D9EB3EE}"/>
                  </a:ext>
                </a:extLst>
              </p:cNvPr>
              <p:cNvSpPr txBox="1">
                <a:spLocks noRot="1" noChangeAspect="1" noMove="1" noResize="1" noEditPoints="1" noAdjustHandles="1" noChangeArrowheads="1" noChangeShapeType="1" noTextEdit="1"/>
              </p:cNvSpPr>
              <p:nvPr/>
            </p:nvSpPr>
            <p:spPr>
              <a:xfrm>
                <a:off x="7293977" y="2297030"/>
                <a:ext cx="282000" cy="307777"/>
              </a:xfrm>
              <a:prstGeom prst="rect">
                <a:avLst/>
              </a:prstGeom>
              <a:blipFill>
                <a:blip r:embed="rId6"/>
                <a:stretch>
                  <a:fillRect l="-21739" r="-17391" b="-8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9FE35111-4DBE-2F41-955A-4D36DB3A7ECD}"/>
                  </a:ext>
                </a:extLst>
              </p:cNvPr>
              <p:cNvSpPr txBox="1"/>
              <p:nvPr/>
            </p:nvSpPr>
            <p:spPr>
              <a:xfrm>
                <a:off x="7979614" y="5529396"/>
                <a:ext cx="2127771" cy="3735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ea typeface="Cambria Math" panose="02040503050406030204" pitchFamily="18" charset="0"/>
                        </a:rPr>
                        <m:t>  </m:t>
                      </m:r>
                      <m:r>
                        <a:rPr kumimoji="1" lang="en-US" altLang="ja-JP" sz="2400" b="0" i="1" smtClean="0">
                          <a:latin typeface="Cambria Math" panose="02040503050406030204" pitchFamily="18" charset="0"/>
                          <a:ea typeface="Cambria Math" panose="02040503050406030204" pitchFamily="18" charset="0"/>
                        </a:rPr>
                        <m:t>𝑀</m:t>
                      </m:r>
                      <m:r>
                        <a:rPr kumimoji="1" lang="en-US" altLang="ja-JP" sz="2400" i="1">
                          <a:latin typeface="Cambria Math" panose="02040503050406030204" pitchFamily="18" charset="0"/>
                          <a:ea typeface="Cambria Math" panose="02040503050406030204" pitchFamily="18" charset="0"/>
                        </a:rPr>
                        <m:t>=</m:t>
                      </m:r>
                      <m:sSub>
                        <m:sSubPr>
                          <m:ctrlPr>
                            <a:rPr kumimoji="1" lang="en-US" altLang="ja-JP" sz="2400" i="1">
                              <a:latin typeface="Cambria Math" panose="02040503050406030204" pitchFamily="18" charset="0"/>
                              <a:ea typeface="Cambria Math" panose="02040503050406030204" pitchFamily="18" charset="0"/>
                            </a:rPr>
                          </m:ctrlPr>
                        </m:sSubPr>
                        <m:e>
                          <m:r>
                            <a:rPr kumimoji="1" lang="en-US" altLang="ja-JP" sz="2400" i="1">
                              <a:latin typeface="Cambria Math" panose="02040503050406030204" pitchFamily="18" charset="0"/>
                              <a:ea typeface="Cambria Math" panose="02040503050406030204" pitchFamily="18" charset="0"/>
                            </a:rPr>
                            <m:t>𝑀</m:t>
                          </m:r>
                        </m:e>
                        <m:sub>
                          <m:r>
                            <a:rPr kumimoji="1" lang="en-US" altLang="ja-JP" sz="2400" b="0" i="1" smtClean="0">
                              <a:latin typeface="Cambria Math" panose="02040503050406030204" pitchFamily="18" charset="0"/>
                              <a:ea typeface="Cambria Math" panose="02040503050406030204" pitchFamily="18" charset="0"/>
                            </a:rPr>
                            <m:t>1</m:t>
                          </m:r>
                        </m:sub>
                      </m:sSub>
                      <m:sSubSup>
                        <m:sSubSupPr>
                          <m:ctrlPr>
                            <a:rPr kumimoji="1" lang="en-US" altLang="ja-JP" sz="2400" i="1" smtClean="0">
                              <a:latin typeface="Cambria Math" panose="02040503050406030204" pitchFamily="18" charset="0"/>
                              <a:ea typeface="Cambria Math" panose="02040503050406030204" pitchFamily="18" charset="0"/>
                            </a:rPr>
                          </m:ctrlPr>
                        </m:sSubSupPr>
                        <m:e>
                          <m:r>
                            <a:rPr kumimoji="1" lang="en-US" altLang="ja-JP" sz="2400" b="0" i="1" smtClean="0">
                              <a:latin typeface="Cambria Math" panose="02040503050406030204" pitchFamily="18" charset="0"/>
                              <a:ea typeface="Cambria Math" panose="02040503050406030204" pitchFamily="18" charset="0"/>
                            </a:rPr>
                            <m:t>𝑀</m:t>
                          </m:r>
                        </m:e>
                        <m:sub>
                          <m:r>
                            <a:rPr kumimoji="1" lang="en-US" altLang="ja-JP" sz="2400" b="0" i="1" smtClean="0">
                              <a:latin typeface="Cambria Math" panose="02040503050406030204" pitchFamily="18" charset="0"/>
                              <a:ea typeface="Cambria Math" panose="02040503050406030204" pitchFamily="18" charset="0"/>
                            </a:rPr>
                            <m:t>2</m:t>
                          </m:r>
                        </m:sub>
                        <m:sup>
                          <m:r>
                            <a:rPr kumimoji="1" lang="en-US" altLang="ja-JP" sz="2400" b="0" i="1" smtClean="0">
                              <a:latin typeface="Cambria Math" panose="02040503050406030204" pitchFamily="18" charset="0"/>
                              <a:ea typeface="Cambria Math" panose="02040503050406030204" pitchFamily="18" charset="0"/>
                            </a:rPr>
                            <m:t>−1</m:t>
                          </m:r>
                        </m:sup>
                      </m:sSubSup>
                    </m:oMath>
                  </m:oMathPara>
                </a14:m>
                <a:endParaRPr kumimoji="1" lang="en-US" altLang="ja-JP" sz="2400" b="0" dirty="0">
                  <a:ea typeface="Cambria Math" panose="02040503050406030204" pitchFamily="18" charset="0"/>
                </a:endParaRPr>
              </a:p>
            </p:txBody>
          </p:sp>
        </mc:Choice>
        <mc:Fallback xmlns="">
          <p:sp>
            <p:nvSpPr>
              <p:cNvPr id="17" name="テキスト ボックス 16">
                <a:extLst>
                  <a:ext uri="{FF2B5EF4-FFF2-40B4-BE49-F238E27FC236}">
                    <a16:creationId xmlns:a16="http://schemas.microsoft.com/office/drawing/2014/main" id="{9FE35111-4DBE-2F41-955A-4D36DB3A7ECD}"/>
                  </a:ext>
                </a:extLst>
              </p:cNvPr>
              <p:cNvSpPr txBox="1">
                <a:spLocks noRot="1" noChangeAspect="1" noMove="1" noResize="1" noEditPoints="1" noAdjustHandles="1" noChangeArrowheads="1" noChangeShapeType="1" noTextEdit="1"/>
              </p:cNvSpPr>
              <p:nvPr/>
            </p:nvSpPr>
            <p:spPr>
              <a:xfrm>
                <a:off x="7979614" y="5529396"/>
                <a:ext cx="2127771" cy="373564"/>
              </a:xfrm>
              <a:prstGeom prst="rect">
                <a:avLst/>
              </a:prstGeom>
              <a:blipFill>
                <a:blip r:embed="rId7"/>
                <a:stretch>
                  <a:fillRect t="-6667" b="-40000"/>
                </a:stretch>
              </a:blipFill>
            </p:spPr>
            <p:txBody>
              <a:bodyPr/>
              <a:lstStyle/>
              <a:p>
                <a:r>
                  <a:rPr lang="ja-JP" altLang="en-US">
                    <a:noFill/>
                  </a:rPr>
                  <a:t> </a:t>
                </a:r>
              </a:p>
            </p:txBody>
          </p:sp>
        </mc:Fallback>
      </mc:AlternateContent>
      <p:sp>
        <p:nvSpPr>
          <p:cNvPr id="11" name="テキスト ボックス 10">
            <a:extLst>
              <a:ext uri="{FF2B5EF4-FFF2-40B4-BE49-F238E27FC236}">
                <a16:creationId xmlns:a16="http://schemas.microsoft.com/office/drawing/2014/main" id="{A582160A-FD8B-B54C-9CC4-302950065C52}"/>
              </a:ext>
            </a:extLst>
          </p:cNvPr>
          <p:cNvSpPr txBox="1"/>
          <p:nvPr/>
        </p:nvSpPr>
        <p:spPr>
          <a:xfrm>
            <a:off x="0" y="6534834"/>
            <a:ext cx="838200" cy="369332"/>
          </a:xfrm>
          <a:prstGeom prst="rect">
            <a:avLst/>
          </a:prstGeom>
          <a:noFill/>
        </p:spPr>
        <p:txBody>
          <a:bodyPr wrap="square" rtlCol="0">
            <a:spAutoFit/>
          </a:bodyPr>
          <a:lstStyle/>
          <a:p>
            <a:r>
              <a:rPr kumimoji="1" lang="en-US" altLang="ja-JP" dirty="0"/>
              <a:t>  8/19</a:t>
            </a:r>
            <a:endParaRPr kumimoji="1" lang="ja-JP" altLang="en-US"/>
          </a:p>
        </p:txBody>
      </p:sp>
    </p:spTree>
    <p:extLst>
      <p:ext uri="{BB962C8B-B14F-4D97-AF65-F5344CB8AC3E}">
        <p14:creationId xmlns:p14="http://schemas.microsoft.com/office/powerpoint/2010/main" val="28476668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文档" ma:contentTypeID="0x0101004D5FAEE75FB4CB4CAAEAAE48865CA5EC" ma:contentTypeVersion="8" ma:contentTypeDescription="新建文档。" ma:contentTypeScope="" ma:versionID="0af2b8fb3fdbe60c4ab1700b7b8273d0">
  <xsd:schema xmlns:xsd="http://www.w3.org/2001/XMLSchema" xmlns:xs="http://www.w3.org/2001/XMLSchema" xmlns:p="http://schemas.microsoft.com/office/2006/metadata/properties" xmlns:ns2="9b21a311-2bd1-4fb6-92d4-d6d36e3bc42a" targetNamespace="http://schemas.microsoft.com/office/2006/metadata/properties" ma:root="true" ma:fieldsID="d27ecfaa7bac41e3483aaf1feedd89e8" ns2:_="">
    <xsd:import namespace="9b21a311-2bd1-4fb6-92d4-d6d36e3bc4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21a311-2bd1-4fb6-92d4-d6d36e3bc4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20E7B4-6B9E-45E3-B12A-01AD363C508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F2E10FE-866D-4DD0-A8CB-6D4F661F07E9}">
  <ds:schemaRefs>
    <ds:schemaRef ds:uri="http://schemas.microsoft.com/sharepoint/v3/contenttype/forms"/>
  </ds:schemaRefs>
</ds:datastoreItem>
</file>

<file path=customXml/itemProps3.xml><?xml version="1.0" encoding="utf-8"?>
<ds:datastoreItem xmlns:ds="http://schemas.openxmlformats.org/officeDocument/2006/customXml" ds:itemID="{3113B8D3-3AE7-45FB-BFF5-41B8F925EB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21a311-2bd1-4fb6-92d4-d6d36e3bc4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8508</TotalTime>
  <Words>1351</Words>
  <Application>Microsoft Office PowerPoint</Application>
  <PresentationFormat>ワイド画面</PresentationFormat>
  <Paragraphs>225</Paragraphs>
  <Slides>20</Slides>
  <Notes>16</Notes>
  <HiddenSlides>0</HiddenSlides>
  <MMClips>4</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Office テーマ</vt:lpstr>
      <vt:lpstr>ARKitのモーションキャプチャを使ったモーションデータの生成に関する研究</vt:lpstr>
      <vt:lpstr>目的</vt:lpstr>
      <vt:lpstr>ARKitのモーションキャプチャ</vt:lpstr>
      <vt:lpstr>ARKitの人体姿勢情報</vt:lpstr>
      <vt:lpstr>ARKitの人体姿勢情報</vt:lpstr>
      <vt:lpstr>BVHファイル</vt:lpstr>
      <vt:lpstr>BVHで使用する姿勢情報への変換</vt:lpstr>
      <vt:lpstr>BVHで使用する姿勢情報への変換</vt:lpstr>
      <vt:lpstr>modelTransformの座標系の変換</vt:lpstr>
      <vt:lpstr>ARKitとBVH形式での初期姿勢の違い</vt:lpstr>
      <vt:lpstr>オイラー角への変換</vt:lpstr>
      <vt:lpstr>デモ</vt:lpstr>
      <vt:lpstr>キャプチャできない関節</vt:lpstr>
      <vt:lpstr>苦手な姿勢</vt:lpstr>
      <vt:lpstr>苦手な姿勢</vt:lpstr>
      <vt:lpstr>苦手な動作</vt:lpstr>
      <vt:lpstr>フィルタ</vt:lpstr>
      <vt:lpstr>フィルタ適用結果</vt:lpstr>
      <vt:lpstr>フィルタ適用結果</vt:lpstr>
      <vt:lpstr>結論</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ARKitのモーションキャプチャを使ったモーションデータの生成に関する研究</dc:title>
  <dc:creator>MASAOKA TORU</dc:creator>
  <cp:lastModifiedBy>MASAOKA TORU</cp:lastModifiedBy>
  <cp:revision>21</cp:revision>
  <dcterms:created xsi:type="dcterms:W3CDTF">2022-01-29T07:50:12Z</dcterms:created>
  <dcterms:modified xsi:type="dcterms:W3CDTF">2022-02-07T08:00:32Z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0x0101004D5FAEE75FB4CB4CAAEAAE48865CA5EC</vt:lpwstr>
  </property>
</Properties>
</file>